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06" r:id="rId1"/>
    <p:sldMasterId id="2147484707" r:id="rId2"/>
    <p:sldMasterId id="2147484708" r:id="rId3"/>
    <p:sldMasterId id="2147484711" r:id="rId4"/>
    <p:sldMasterId id="2147484712" r:id="rId5"/>
    <p:sldMasterId id="2147484729" r:id="rId6"/>
    <p:sldMasterId id="2147484843" r:id="rId7"/>
  </p:sldMasterIdLst>
  <p:notesMasterIdLst>
    <p:notesMasterId r:id="rId81"/>
  </p:notesMasterIdLst>
  <p:sldIdLst>
    <p:sldId id="383" r:id="rId8"/>
    <p:sldId id="1511" r:id="rId9"/>
    <p:sldId id="1516" r:id="rId10"/>
    <p:sldId id="1517" r:id="rId11"/>
    <p:sldId id="1520" r:id="rId12"/>
    <p:sldId id="1521" r:id="rId13"/>
    <p:sldId id="274" r:id="rId14"/>
    <p:sldId id="384" r:id="rId15"/>
    <p:sldId id="275" r:id="rId16"/>
    <p:sldId id="258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5" r:id="rId55"/>
    <p:sldId id="528" r:id="rId56"/>
    <p:sldId id="1136" r:id="rId57"/>
    <p:sldId id="465" r:id="rId58"/>
    <p:sldId id="1139" r:id="rId59"/>
    <p:sldId id="466" r:id="rId60"/>
    <p:sldId id="1121" r:id="rId61"/>
    <p:sldId id="1122" r:id="rId62"/>
    <p:sldId id="1148" r:id="rId63"/>
    <p:sldId id="1127" r:id="rId64"/>
    <p:sldId id="1141" r:id="rId65"/>
    <p:sldId id="1142" r:id="rId66"/>
    <p:sldId id="1137" r:id="rId67"/>
    <p:sldId id="1123" r:id="rId68"/>
    <p:sldId id="1125" r:id="rId69"/>
    <p:sldId id="1126" r:id="rId70"/>
    <p:sldId id="1124" r:id="rId71"/>
    <p:sldId id="1138" r:id="rId72"/>
    <p:sldId id="1128" r:id="rId73"/>
    <p:sldId id="1129" r:id="rId74"/>
    <p:sldId id="1130" r:id="rId75"/>
    <p:sldId id="1131" r:id="rId76"/>
    <p:sldId id="1140" r:id="rId77"/>
    <p:sldId id="1132" r:id="rId78"/>
    <p:sldId id="1133" r:id="rId79"/>
    <p:sldId id="1147" r:id="rId8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47DDEF0-C622-4E5C-B541-F922701577EE}">
          <p14:sldIdLst>
            <p14:sldId id="383"/>
            <p14:sldId id="1511"/>
            <p14:sldId id="1516"/>
            <p14:sldId id="1517"/>
            <p14:sldId id="1520"/>
            <p14:sldId id="1521"/>
            <p14:sldId id="274"/>
            <p14:sldId id="384"/>
            <p14:sldId id="275"/>
            <p14:sldId id="258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528"/>
          </p14:sldIdLst>
        </p14:section>
        <p14:section name="기본 구역" id="{3E789552-6789-4F75-9A82-5A790AF8574C}">
          <p14:sldIdLst>
            <p14:sldId id="1136"/>
            <p14:sldId id="465"/>
            <p14:sldId id="1139"/>
            <p14:sldId id="466"/>
            <p14:sldId id="1121"/>
            <p14:sldId id="1122"/>
            <p14:sldId id="1148"/>
            <p14:sldId id="1127"/>
            <p14:sldId id="1141"/>
            <p14:sldId id="1142"/>
            <p14:sldId id="1137"/>
            <p14:sldId id="1123"/>
            <p14:sldId id="1125"/>
            <p14:sldId id="1126"/>
            <p14:sldId id="1124"/>
            <p14:sldId id="1138"/>
            <p14:sldId id="1128"/>
            <p14:sldId id="1129"/>
            <p14:sldId id="1130"/>
            <p14:sldId id="1131"/>
            <p14:sldId id="1140"/>
            <p14:sldId id="1132"/>
            <p14:sldId id="1133"/>
            <p14:sldId id="1147"/>
          </p14:sldIdLst>
        </p14:section>
        <p14:section name="기본 구역" id="{2E883782-1A34-423F-8E9C-5D8095708A6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23"/>
  </p:normalViewPr>
  <p:slideViewPr>
    <p:cSldViewPr>
      <p:cViewPr varScale="1">
        <p:scale>
          <a:sx n="70" d="100"/>
          <a:sy n="70" d="100"/>
        </p:scale>
        <p:origin x="1410" y="54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72" y="63048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theme" Target="theme/theme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61" Type="http://schemas.openxmlformats.org/officeDocument/2006/relationships/slide" Target="slides/slide54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FC2D0E4-CC36-42B2-9D0B-FAD95F83DF5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928B854-CA15-40D6-970A-A7156A7985A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7FB09063-8B4A-4A89-8806-2520BB78A1C9}" type="slidenum">
              <a:rPr lang="en-US" altLang="en-US"/>
              <a:pPr>
                <a:defRPr lang="ko-KR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49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156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568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16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lvl="0">
              <a:defRPr lang="ko-KR" altLang="en-US"/>
            </a:pPr>
            <a:fld id="{1075D418-41FC-4C20-B63B-3252ECF1A24B}" type="slidenum">
              <a:rPr lang="en-US" altLang="ko-KR"/>
              <a:pPr lvl="0">
                <a:defRPr lang="ko-KR" altLang="en-US"/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7FB09063-8B4A-4A89-8806-2520BB78A1C9}" type="slidenum">
              <a:rPr lang="en-US" altLang="en-US"/>
              <a:pPr>
                <a:defRPr lang="ko-KR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7FB09063-8B4A-4A89-8806-2520BB78A1C9}" type="slidenum">
              <a:rPr lang="en-US" altLang="en-US"/>
              <a:pPr>
                <a:defRPr lang="ko-KR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8739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7FB09063-8B4A-4A89-8806-2520BB78A1C9}" type="slidenum">
              <a:rPr lang="en-US" altLang="en-US"/>
              <a:pPr>
                <a:defRPr lang="ko-KR"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65891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lnSpc>
                <a:spcPct val="200000"/>
              </a:lnSpc>
              <a:buBlip>
                <a:blip/>
              </a:buBlip>
              <a:defRPr lang="ko-KR" altLang="en-US"/>
            </a:pPr>
            <a:r>
              <a:rPr lang="en-US" altLang="ko-KR"/>
              <a:t> </a:t>
            </a:r>
            <a:r>
              <a:rPr lang="ko-KR" altLang="en-US">
                <a:solidFill>
                  <a:srgbClr val="CC0099"/>
                </a:solidFill>
              </a:rPr>
              <a:t>조기재배</a:t>
            </a:r>
            <a:r>
              <a:rPr lang="ko-KR" altLang="en-US"/>
              <a:t>하여 빨리 출하하면 높은 가격을 받음</a:t>
            </a:r>
          </a:p>
          <a:p>
            <a:pPr>
              <a:lnSpc>
                <a:spcPct val="200000"/>
              </a:lnSpc>
              <a:buBlip>
                <a:blip/>
              </a:buBlip>
              <a:defRPr lang="ko-KR" altLang="en-US"/>
            </a:pPr>
            <a:r>
              <a:rPr lang="en-US" altLang="ko-KR"/>
              <a:t> </a:t>
            </a:r>
            <a:r>
              <a:rPr lang="ko-KR" altLang="en-US"/>
              <a:t>타 작물과의 </a:t>
            </a:r>
            <a:r>
              <a:rPr lang="en-US" altLang="ko-KR">
                <a:solidFill>
                  <a:srgbClr val="CC0099"/>
                </a:solidFill>
              </a:rPr>
              <a:t>2</a:t>
            </a:r>
            <a:r>
              <a:rPr lang="ko-KR" altLang="en-US">
                <a:solidFill>
                  <a:srgbClr val="CC0099"/>
                </a:solidFill>
              </a:rPr>
              <a:t>모작재배</a:t>
            </a:r>
            <a:r>
              <a:rPr lang="ko-KR" altLang="en-US"/>
              <a:t>를 하기 위하여</a:t>
            </a:r>
          </a:p>
          <a:p>
            <a:pPr>
              <a:lnSpc>
                <a:spcPct val="200000"/>
              </a:lnSpc>
              <a:buBlip>
                <a:blip/>
              </a:buBlip>
              <a:defRPr lang="ko-KR" altLang="en-US"/>
            </a:pPr>
            <a:r>
              <a:rPr lang="en-US" altLang="ko-KR">
                <a:solidFill>
                  <a:srgbClr val="0000CC"/>
                </a:solidFill>
              </a:rPr>
              <a:t> </a:t>
            </a:r>
            <a:r>
              <a:rPr lang="ko-KR" altLang="en-US"/>
              <a:t>직파에 비하여 </a:t>
            </a:r>
            <a:r>
              <a:rPr lang="ko-KR" altLang="en-US">
                <a:solidFill>
                  <a:srgbClr val="CC0099"/>
                </a:solidFill>
              </a:rPr>
              <a:t>입모</a:t>
            </a:r>
            <a:r>
              <a:rPr lang="ko-KR" altLang="en-US"/>
              <a:t>가 고르고 넓은 면적에 파종 가능</a:t>
            </a:r>
          </a:p>
          <a:p>
            <a:pPr>
              <a:lnSpc>
                <a:spcPct val="200000"/>
              </a:lnSpc>
              <a:buBlip>
                <a:blip/>
              </a:buBlip>
              <a:defRPr lang="ko-KR" altLang="en-US"/>
            </a:pPr>
            <a:r>
              <a:rPr lang="en-US" altLang="ko-KR"/>
              <a:t> </a:t>
            </a:r>
            <a:r>
              <a:rPr lang="ko-KR" altLang="en-US"/>
              <a:t>친환경재배시 </a:t>
            </a:r>
            <a:r>
              <a:rPr lang="ko-KR" altLang="en-US">
                <a:solidFill>
                  <a:srgbClr val="CC0099"/>
                </a:solidFill>
              </a:rPr>
              <a:t>잡초방제</a:t>
            </a:r>
            <a:r>
              <a:rPr lang="ko-KR" altLang="en-US"/>
              <a:t>가 용이</a:t>
            </a:r>
          </a:p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>
            <a:normAutofit/>
          </a:bodyPr>
          <a:lstStyle/>
          <a:p>
            <a:pPr lvl="0">
              <a:defRPr lang="ko-KR" altLang="en-US"/>
            </a:pPr>
            <a:fld id="{0E14CFF8-BB26-4098-B6DC-71653EDCFFA1}" type="slidenum">
              <a:rPr lang="en-US" altLang="ko-KR"/>
              <a:pPr lvl="0">
                <a:defRPr lang="ko-KR" altLang="en-US"/>
              </a:pPr>
              <a:t>44</a:t>
            </a:fld>
            <a:endParaRPr lang="en-US" altLang="ko-KR"/>
          </a:p>
        </p:txBody>
      </p:sp>
      <p:sp>
        <p:nvSpPr>
          <p:cNvPr id="23552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235524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08262" y="4721225"/>
            <a:ext cx="4990677" cy="4471988"/>
          </a:xfrm>
          <a:noFill/>
        </p:spPr>
        <p:txBody>
          <a:bodyPr wrap="square" anchor="t" anchorCtr="0">
            <a:normAutofit/>
          </a:bodyPr>
          <a:lstStyle/>
          <a:p>
            <a:pPr eaLnBrk="1" hangingPunct="1">
              <a:spcBef>
                <a:spcPct val="0"/>
              </a:spcBef>
              <a:defRPr lang="ko-KR" altLang="en-US"/>
            </a:pPr>
            <a:endParaRPr lang="ko-KR" altLang="ko-KR"/>
          </a:p>
        </p:txBody>
      </p:sp>
      <p:sp>
        <p:nvSpPr>
          <p:cNvPr id="235525" name="슬라이드 번호 개체 틀 3"/>
          <p:cNvSpPr txBox="1">
            <a:spLocks noGrp="1"/>
          </p:cNvSpPr>
          <p:nvPr/>
        </p:nvSpPr>
        <p:spPr>
          <a:xfrm>
            <a:off x="3856938" y="9442450"/>
            <a:ext cx="2950263" cy="49688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algn="r">
              <a:defRPr lang="ko-KR" altLang="en-US"/>
            </a:pPr>
            <a:fld id="{4E88872C-09F9-407E-94B9-4268F44D66E1}" type="slidenum">
              <a:rPr lang="en-US" altLang="ko-KR" sz="1200" b="1"/>
              <a:pPr algn="r">
                <a:defRPr lang="ko-KR" altLang="en-US"/>
              </a:pPr>
              <a:t>44</a:t>
            </a:fld>
            <a:endParaRPr lang="en-US" altLang="ko-KR" sz="1200"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665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 eaLnBrk="1" hangingPunct="1"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665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>
            <a:normAutofit/>
          </a:bodyPr>
          <a:lstStyle/>
          <a:p>
            <a:pPr lvl="0">
              <a:defRPr lang="ko-KR" altLang="en-US"/>
            </a:pPr>
            <a:fld id="{F406F1F6-E703-47EB-9C88-525733E443A8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7.jpe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87E18EB-2CD8-43B4-8116-365D8B7CC0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632"/>
            <a:ext cx="9144000" cy="6866632"/>
          </a:xfrm>
          <a:prstGeom prst="rect">
            <a:avLst/>
          </a:prstGeom>
        </p:spPr>
      </p:pic>
      <p:sp>
        <p:nvSpPr>
          <p:cNvPr id="6" name="육각형 5"/>
          <p:cNvSpPr/>
          <p:nvPr userDrawn="1"/>
        </p:nvSpPr>
        <p:spPr bwMode="auto">
          <a:xfrm rot="16200000">
            <a:off x="1488042" y="4965712"/>
            <a:ext cx="1397477" cy="1300165"/>
          </a:xfrm>
          <a:prstGeom prst="hexagon">
            <a:avLst/>
          </a:prstGeom>
          <a:gradFill flip="none" rotWithShape="1">
            <a:gsLst>
              <a:gs pos="0">
                <a:srgbClr val="A29E9E"/>
              </a:gs>
              <a:gs pos="57000">
                <a:schemeClr val="bg2">
                  <a:lumMod val="9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육각형 9"/>
          <p:cNvSpPr/>
          <p:nvPr userDrawn="1"/>
        </p:nvSpPr>
        <p:spPr bwMode="auto">
          <a:xfrm rot="5400000">
            <a:off x="1576203" y="5036983"/>
            <a:ext cx="1210972" cy="1119847"/>
          </a:xfrm>
          <a:prstGeom prst="hexagon">
            <a:avLst/>
          </a:prstGeom>
          <a:gradFill flip="none" rotWithShape="1">
            <a:gsLst>
              <a:gs pos="0">
                <a:srgbClr val="A29E9E"/>
              </a:gs>
              <a:gs pos="57000">
                <a:schemeClr val="bg2">
                  <a:lumMod val="9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2895813" y="4991419"/>
            <a:ext cx="6240165" cy="1210973"/>
            <a:chOff x="2895813" y="2265493"/>
            <a:chExt cx="6240165" cy="1509919"/>
          </a:xfrm>
          <a:effectLst>
            <a:outerShdw blurRad="101600" dist="38100" sx="104000" sy="104000" algn="l" rotWithShape="0">
              <a:prstClr val="black">
                <a:alpha val="40000"/>
              </a:prstClr>
            </a:outerShdw>
          </a:effectLst>
        </p:grpSpPr>
        <p:sp>
          <p:nvSpPr>
            <p:cNvPr id="15" name="직사각형 14"/>
            <p:cNvSpPr/>
            <p:nvPr/>
          </p:nvSpPr>
          <p:spPr>
            <a:xfrm>
              <a:off x="3383773" y="2265493"/>
              <a:ext cx="5752205" cy="1509919"/>
            </a:xfrm>
            <a:prstGeom prst="rect">
              <a:avLst/>
            </a:prstGeom>
            <a:gradFill flip="none" rotWithShape="1">
              <a:gsLst>
                <a:gs pos="22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6" name="사다리꼴 15"/>
            <p:cNvSpPr/>
            <p:nvPr/>
          </p:nvSpPr>
          <p:spPr>
            <a:xfrm rot="16200000">
              <a:off x="2385850" y="2775457"/>
              <a:ext cx="1509918" cy="489991"/>
            </a:xfrm>
            <a:prstGeom prst="trapezoid">
              <a:avLst>
                <a:gd name="adj" fmla="val 54159"/>
              </a:avLst>
            </a:prstGeom>
            <a:solidFill>
              <a:srgbClr val="D1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2558790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테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07504" y="113498"/>
            <a:ext cx="8928992" cy="6590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/>
          <p:cNvSpPr/>
          <p:nvPr userDrawn="1"/>
        </p:nvSpPr>
        <p:spPr>
          <a:xfrm>
            <a:off x="107504" y="4964666"/>
            <a:ext cx="8928992" cy="2885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직사각형 8"/>
          <p:cNvSpPr/>
          <p:nvPr userDrawn="1"/>
        </p:nvSpPr>
        <p:spPr>
          <a:xfrm>
            <a:off x="561079" y="1349712"/>
            <a:ext cx="5760640" cy="31683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10" name="직사각형 9"/>
          <p:cNvSpPr/>
          <p:nvPr userDrawn="1"/>
        </p:nvSpPr>
        <p:spPr>
          <a:xfrm>
            <a:off x="707218" y="1540319"/>
            <a:ext cx="5472607" cy="2769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0" hasCustomPrompt="1"/>
          </p:nvPr>
        </p:nvSpPr>
        <p:spPr>
          <a:xfrm>
            <a:off x="827088" y="1892299"/>
            <a:ext cx="5185072" cy="2112764"/>
          </a:xfrm>
        </p:spPr>
        <p:txBody>
          <a:bodyPr anchor="ctr">
            <a:normAutofit/>
          </a:bodyPr>
          <a:lstStyle>
            <a:lvl1pPr marL="0" indent="0">
              <a:buNone/>
              <a:defRPr sz="5400" b="1" cap="none" spc="0" baseline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50800" algn="tl" rotWithShape="0">
                    <a:srgbClr val="000000"/>
                  </a:outerShdw>
                </a:effectLst>
              </a:defRPr>
            </a:lvl1pPr>
          </a:lstStyle>
          <a:p>
            <a:pPr lvl="0"/>
            <a:r>
              <a:rPr lang="ko-KR" altLang="en-US" dirty="0"/>
              <a:t>학습 테마 입력</a:t>
            </a:r>
          </a:p>
        </p:txBody>
      </p:sp>
    </p:spTree>
    <p:extLst>
      <p:ext uri="{BB962C8B-B14F-4D97-AF65-F5344CB8AC3E}">
        <p14:creationId xmlns:p14="http://schemas.microsoft.com/office/powerpoint/2010/main" val="20385342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학습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740701"/>
          </a:xfrm>
          <a:prstGeom prst="rect">
            <a:avLst/>
          </a:prstGeom>
          <a:solidFill>
            <a:srgbClr val="032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0" hasCustomPrompt="1"/>
          </p:nvPr>
        </p:nvSpPr>
        <p:spPr>
          <a:xfrm>
            <a:off x="107951" y="67733"/>
            <a:ext cx="6480175" cy="552451"/>
          </a:xfrm>
        </p:spPr>
        <p:txBody>
          <a:bodyPr>
            <a:noAutofit/>
          </a:bodyPr>
          <a:lstStyle>
            <a:lvl1pPr marL="0" indent="0">
              <a:buNone/>
              <a:defRPr sz="20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0701"/>
            <a:ext cx="9144000" cy="611729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4999">
                <a:schemeClr val="bg1">
                  <a:lumMod val="95000"/>
                </a:schemeClr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986386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32-6A52-422A-A94E-1541464E1CD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92BBE-A268-4B91-AA87-C14AEB5BD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34006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D716-6E08-4186-9CCC-3147D6D4D25E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B9F35-6450-4454-8C02-39ADDBC430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36197231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AF5E3-6F1C-4CFC-AEC4-3C25D43A1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303558-A8EF-44C9-8665-D3016A3D3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152C3-FBF5-4ED3-A0A6-F589078E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DB89-5E59-4117-A858-65B5D8E46106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F3E63-BB28-4982-B264-F4DD834B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A0EB7-55D9-4E0D-AECF-C533C277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1A8-6740-4C18-9358-8CEC0ED8B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02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감사합니다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end.jpg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784858" y="6419585"/>
            <a:ext cx="2058361" cy="2112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200" b="1" i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경기도농업기술원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1143" y="0"/>
            <a:ext cx="9163050" cy="6877050"/>
            <a:chOff x="-9525" y="-9525"/>
            <a:chExt cx="9163050" cy="68770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-9525" y="-9525"/>
              <a:ext cx="9163050" cy="68770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9" name="그림 8" descr="그림2.png"/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0" y="5051102"/>
              <a:ext cx="9144000" cy="18068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1143" y="0"/>
            <a:ext cx="9163050" cy="6877050"/>
            <a:chOff x="-9525" y="-9525"/>
            <a:chExt cx="9163050" cy="68770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-9525" y="-9525"/>
              <a:ext cx="9163050" cy="68770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9" name="그림 8" descr="그림2.png"/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0" y="5051102"/>
              <a:ext cx="9144000" cy="18068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62700"/>
          <a:stretch>
            <a:fillRect/>
          </a:stretch>
        </p:blipFill>
        <p:spPr>
          <a:xfrm>
            <a:off x="0" y="0"/>
            <a:ext cx="9144000" cy="255957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감사합니다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end.jpg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784858" y="6419585"/>
            <a:ext cx="2058361" cy="2112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200" b="1" i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경기도농업기술원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main15.jpg"/>
          <p:cNvPicPr>
            <a:picLocks noChangeAspect="1"/>
          </p:cNvPicPr>
          <p:nvPr/>
        </p:nvPicPr>
        <p:blipFill rotWithShape="1">
          <a:blip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슬라이드" preserve="1">
  <p:cSld name="본문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2" y="95250"/>
            <a:ext cx="7708106" cy="741462"/>
          </a:xfrm>
        </p:spPr>
        <p:txBody>
          <a:bodyPr lIns="324000">
            <a:normAutofit/>
          </a:bodyPr>
          <a:lstStyle>
            <a:lvl1pPr algn="l">
              <a:defRPr sz="2600" spc="-1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/>
                <a:ea typeface="HY견고딕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4521333" y="6483351"/>
            <a:ext cx="854736" cy="365125"/>
          </a:xfrm>
        </p:spPr>
        <p:txBody>
          <a:bodyPr/>
          <a:lstStyle>
            <a:lvl1pPr algn="ctr">
              <a:defRPr sz="1300" b="1" smtClean="0"/>
            </a:lvl1pPr>
          </a:lstStyle>
          <a:p>
            <a:pPr>
              <a:defRPr lang="ko-KR"/>
            </a:pPr>
            <a:fld id="{E5ACC1E2-E358-4958-9297-DCBBEFF08E1A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contents.jpg"/>
          <p:cNvPicPr>
            <a:picLocks noChangeAspect="1"/>
          </p:cNvPicPr>
          <p:nvPr/>
        </p:nvPicPr>
        <p:blipFill rotWithShape="1">
          <a:blip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02" preserve="1">
  <p:cSld name="목차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contents02.jpg"/>
          <p:cNvPicPr>
            <a:picLocks noChangeAspect="1"/>
          </p:cNvPicPr>
          <p:nvPr/>
        </p:nvPicPr>
        <p:blipFill rotWithShape="1">
          <a:blip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감사합니다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end.jpg"/>
          <p:cNvPicPr>
            <a:picLocks noChangeAspect="1"/>
          </p:cNvPicPr>
          <p:nvPr/>
        </p:nvPicPr>
        <p:blipFill rotWithShape="1">
          <a:blip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9B15F3DA-6A58-4432-8CE7-2243FADB21D7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1143" y="0"/>
            <a:ext cx="9163050" cy="6877050"/>
            <a:chOff x="-9525" y="-9525"/>
            <a:chExt cx="9163050" cy="68770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-9525" y="-9525"/>
              <a:ext cx="9163050" cy="68770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9" name="그림 8" descr="그림2.png"/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0" y="5051102"/>
              <a:ext cx="9144000" cy="18068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6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88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9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71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3488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3" descr="Untitled-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8800" y="0"/>
            <a:ext cx="857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6435F5-4743-4C5D-992F-36CBA47F435F}" type="datetime1">
              <a:rPr lang="ko-KR" altLang="en-US" smtClean="0"/>
              <a:pPr>
                <a:defRPr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D90D9-78E9-4C5B-9C05-71E89DFBE88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90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ppt-토양관리와 시비기술의 기초-속지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5602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4360863"/>
            <a:ext cx="9144000" cy="2568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 lang="ko-KR"/>
            </a:pPr>
            <a:fld id="{48284554-21E7-4332-837E-83BF97DF9B0A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48788451-A5E9-42B2-A6BA-0EBFB2E059F1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" name="그림 3" descr="Untitled-1.png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8178800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 lang="ko-KR"/>
            </a:pPr>
            <a:fld id="{BA6435F5-4743-4C5D-992F-36CBA47F435F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A1BD90D9-78E9-4C5B-9C05-71E89DFBE88B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 lang="ko-KR"/>
            </a:pPr>
            <a:fld id="{03391282-167B-4A50-AA73-4612F5B50C5A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1F6C1691-4059-4C99-A452-D44DA651F9B6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80513" cy="688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 lang="ko-KR"/>
            </a:pPr>
            <a:fld id="{9A5F19D1-02D6-439D-95CF-1C66838C2A76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F829B891-3F4F-4EEE-BEFE-682DA824296E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80513" cy="688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 lang="ko-KR"/>
            </a:pPr>
            <a:fld id="{55E08CA3-4FF4-4E42-98DC-327FCBF25C08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191AAB2B-2FC3-40FE-B40F-FC86543EA993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BC4C0C7D-2495-4609-9240-D4B80F7C87DB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1D31FF6E-2A20-4614-9B17-B05B46B24CAC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1CB6AA8A-DFDC-4083-A7D4-2370EB26CA63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C8BE6932-0B1A-427B-B5A6-D9F1DCCFC471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0FB4A640-EE7B-4912-AFC3-AFDEC37134B3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EBFA4577-DDF8-47F3-83A4-0BF383A33AC5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FAABBF6F-B2FD-4D56-8DAC-4F88A4A75895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C0F2EFA4-FC51-4F90-8EED-FB036B0DCD60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FE1E2249-2D62-4FD1-A411-3E936A18DB68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4DC72119-982F-4277-B87E-D22C9467A505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9EDDFCC3-B0C9-4642-A9A4-0698D49258C4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43C73033-033A-439C-A83A-A6C53E20CA54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텍스트 및 내용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 lang="ko-KR"/>
            </a:pPr>
            <a:fld id="{83ADFA0C-BE02-4E97-840F-0478CCBF4996}" type="datetime1">
              <a:rPr lang="ko-KR" altLang="en-US"/>
              <a:pPr>
                <a:defRPr lang="ko-KR"/>
              </a:pPr>
              <a:t>2023-09-13</a:t>
            </a:fld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FE78A52F-CB19-435E-996F-9D9650707405}" type="slidenum">
              <a:rPr lang="en-US" altLang="ko-KR"/>
              <a:pPr>
                <a:defRPr lang="ko-KR"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687B981F-BE90-4019-9311-F009DE712BC7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388" y="609600"/>
            <a:ext cx="7769225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idx="1"/>
          </p:nvPr>
        </p:nvSpPr>
        <p:spPr>
          <a:xfrm>
            <a:off x="687388" y="1981200"/>
            <a:ext cx="7769225" cy="4114800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7388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 lang="ko-KR"/>
            </a:pPr>
            <a:fld id="{2AD15DAA-9355-4FD2-9785-FBCE9AA08606}" type="datetime1">
              <a:rPr lang="ko-KR" altLang="en-US"/>
              <a:pPr>
                <a:defRPr lang="ko-KR"/>
              </a:pPr>
              <a:t>2023-09-13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613" y="6248400"/>
            <a:ext cx="2898775" cy="457200"/>
          </a:xfrm>
        </p:spPr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1613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4FA90F2D-2FA6-40C4-9276-9CC01EE4FE2F}" type="slidenum">
              <a:rPr lang="en-US" altLang="ko-KR"/>
              <a:pPr>
                <a:defRPr lang="ko-KR"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" name="그림 3" descr="Untitled-1.png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8143875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692696"/>
            <a:ext cx="8640960" cy="561662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buClr>
                <a:srgbClr val="0000CC"/>
              </a:buClr>
              <a:buFont typeface="Wingdings"/>
              <a:buChar char="§"/>
              <a:defRPr sz="2400" b="1"/>
            </a:lvl1pPr>
            <a:lvl2pPr marL="628650" indent="-266700">
              <a:lnSpc>
                <a:spcPct val="120000"/>
              </a:lnSpc>
              <a:buClr>
                <a:srgbClr val="C00000"/>
              </a:buClr>
              <a:buFont typeface="Arial"/>
              <a:buChar char="•"/>
              <a:defRPr sz="2000"/>
            </a:lvl2pPr>
            <a:lvl3pPr marL="895350" indent="-266700">
              <a:lnSpc>
                <a:spcPct val="120000"/>
              </a:lnSpc>
              <a:buClr>
                <a:srgbClr val="006600"/>
              </a:buClr>
              <a:buFont typeface="Wingdings"/>
              <a:buChar char="§"/>
              <a:defRPr sz="1800"/>
            </a:lvl3pPr>
            <a:lvl4pPr marL="1076325" indent="-180975">
              <a:lnSpc>
                <a:spcPct val="120000"/>
              </a:lnSpc>
              <a:buClr>
                <a:srgbClr val="660066"/>
              </a:buClr>
              <a:buFont typeface="Arial"/>
              <a:buChar char="•"/>
              <a:defRPr sz="1600"/>
            </a:lvl4pPr>
            <a:lvl5pPr marL="1343025" indent="-266700">
              <a:lnSpc>
                <a:spcPct val="120000"/>
              </a:lnSpc>
              <a:defRPr sz="14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250825" y="188913"/>
            <a:ext cx="2239963" cy="265112"/>
          </a:xfrm>
        </p:spPr>
        <p:txBody>
          <a:bodyPr/>
          <a:lstStyle>
            <a:lvl1pPr algn="ctr">
              <a:defRPr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defRPr>
            </a:lvl1pPr>
          </a:lstStyle>
          <a:p>
            <a:pPr>
              <a:defRPr lang="ko-KR"/>
            </a:pPr>
            <a:endParaRPr lang="en-US" altLang="ko-KR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C57E3A6B-3165-49FE-9180-819C474C33E9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 type="twoObj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" name="그림 3" descr="Untitled-1.png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8143875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 lang="ko-KR"/>
            </a:pPr>
            <a:fld id="{5885B24C-4EFA-489E-8856-B1B956F783B6}" type="datetime1">
              <a:rPr lang="ko-KR" altLang="en-US"/>
              <a:pPr>
                <a:defRPr lang="ko-KR"/>
              </a:pPr>
              <a:t>2023-09-13</a:t>
            </a:fld>
            <a:endParaRPr lang="en-US" altLang="ko-KR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79388" y="188913"/>
            <a:ext cx="2239962" cy="265112"/>
          </a:xfrm>
        </p:spPr>
        <p:txBody>
          <a:bodyPr/>
          <a:lstStyle>
            <a:lvl1pPr algn="ctr">
              <a:defRPr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defRPr>
            </a:lvl1pPr>
          </a:lstStyle>
          <a:p>
            <a:pPr>
              <a:defRPr lang="ko-KR"/>
            </a:pPr>
            <a:endParaRPr lang="en-US" altLang="ko-KR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812DBD95-52B7-4A40-A3E6-42BB8D11531C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및 내용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그림 2" descr="Untitled-1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143875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제목 1"/>
          <p:cNvSpPr txBox="1"/>
          <p:nvPr/>
        </p:nvSpPr>
        <p:spPr>
          <a:xfrm>
            <a:off x="285750" y="-92075"/>
            <a:ext cx="7239000" cy="857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eaLnBrk="0" hangingPunct="0">
              <a:defRPr lang="ko-KR"/>
            </a:pPr>
            <a:endParaRPr lang="ko-KR" altLang="en-US" b="1">
              <a:solidFill>
                <a:schemeClr val="bg1"/>
              </a:solidFill>
              <a:latin typeface="HY헤드라인M"/>
              <a:ea typeface="HY헤드라인M"/>
              <a:cs typeface="+mj-cs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179388" y="19224"/>
            <a:ext cx="7272337" cy="549275"/>
          </a:xfrm>
          <a:prstGeom prst="rect">
            <a:avLst/>
          </a:prstGeom>
        </p:spPr>
        <p:txBody>
          <a:bodyPr anchor="ctr"/>
          <a:lstStyle>
            <a:lvl1pPr>
              <a:defRPr sz="1800" b="1">
                <a:solidFill>
                  <a:schemeClr val="bg1"/>
                </a:solidFill>
                <a:latin typeface="HY헤드라인M"/>
                <a:ea typeface="HY헤드라인M"/>
              </a:defRPr>
            </a:lvl1pPr>
            <a:lvl2pPr>
              <a:buNone/>
              <a:defRPr sz="1800" b="1">
                <a:latin typeface="HY헤드라인M"/>
                <a:ea typeface="HY헤드라인M"/>
              </a:defRPr>
            </a:lvl2pPr>
            <a:lvl3pPr>
              <a:buNone/>
              <a:defRPr sz="1800" b="1">
                <a:latin typeface="HY헤드라인M"/>
                <a:ea typeface="HY헤드라인M"/>
              </a:defRPr>
            </a:lvl3pPr>
            <a:lvl4pPr>
              <a:buNone/>
              <a:defRPr sz="1800" b="1">
                <a:latin typeface="HY헤드라인M"/>
                <a:ea typeface="HY헤드라인M"/>
              </a:defRPr>
            </a:lvl4pPr>
            <a:lvl5pPr>
              <a:buNone/>
              <a:defRPr sz="1800" b="1">
                <a:latin typeface="HY헤드라인M"/>
                <a:ea typeface="HY헤드라인M"/>
              </a:defRPr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>
              <a:defRPr>
                <a:latin typeface="HY견고딕"/>
                <a:ea typeface="HY견고딕"/>
              </a:defRPr>
            </a:lvl1pPr>
          </a:lstStyle>
          <a:p>
            <a:pPr>
              <a:defRPr lang="ko-KR"/>
            </a:pPr>
            <a:fld id="{C5EB2A24-70C4-4E4E-9DE4-07C52DF492FD}" type="slidenum">
              <a:rPr lang="en-US" altLang="ko-KR"/>
              <a:pPr>
                <a:defRPr lang="ko-KR"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2F5E0BB3-AA14-4A5F-A3D6-9143990169E4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A5CDD34A-513B-4139-BF0A-DA0E70527682}" type="slidenum">
              <a:rPr lang="ko-KR" altLang="en-US"/>
              <a:pPr>
                <a:defRPr lang="ko-KR"/>
              </a:pPr>
              <a:t>‹#›</a:t>
            </a:fld>
            <a:r>
              <a:rPr lang="en-US" altLang="ko-KR"/>
              <a:t>/140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및 내용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그림 2" descr="Untitled-1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143875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제목 1"/>
          <p:cNvSpPr txBox="1"/>
          <p:nvPr/>
        </p:nvSpPr>
        <p:spPr>
          <a:xfrm>
            <a:off x="285750" y="-92075"/>
            <a:ext cx="7239000" cy="857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  <a:spcAft>
                <a:spcPct val="0"/>
              </a:spcAft>
              <a:defRPr lang="ko-KR"/>
            </a:pPr>
            <a:endParaRPr lang="ko-KR" altLang="en-US" b="1">
              <a:solidFill>
                <a:schemeClr val="bg1"/>
              </a:solidFill>
              <a:latin typeface="HY헤드라인M"/>
              <a:ea typeface="HY헤드라인M"/>
              <a:cs typeface="+mj-cs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179388" y="19224"/>
            <a:ext cx="7272337" cy="549275"/>
          </a:xfrm>
          <a:prstGeom prst="rect">
            <a:avLst/>
          </a:prstGeom>
        </p:spPr>
        <p:txBody>
          <a:bodyPr anchor="ctr"/>
          <a:lstStyle>
            <a:lvl1pPr>
              <a:defRPr sz="1800" b="1">
                <a:solidFill>
                  <a:schemeClr val="bg1"/>
                </a:solidFill>
                <a:latin typeface="HY헤드라인M"/>
                <a:ea typeface="HY헤드라인M"/>
              </a:defRPr>
            </a:lvl1pPr>
            <a:lvl2pPr>
              <a:buNone/>
              <a:defRPr sz="1800" b="1">
                <a:latin typeface="HY헤드라인M"/>
                <a:ea typeface="HY헤드라인M"/>
              </a:defRPr>
            </a:lvl2pPr>
            <a:lvl3pPr>
              <a:buNone/>
              <a:defRPr sz="1800" b="1">
                <a:latin typeface="HY헤드라인M"/>
                <a:ea typeface="HY헤드라인M"/>
              </a:defRPr>
            </a:lvl3pPr>
            <a:lvl4pPr>
              <a:buNone/>
              <a:defRPr sz="1800" b="1">
                <a:latin typeface="HY헤드라인M"/>
                <a:ea typeface="HY헤드라인M"/>
              </a:defRPr>
            </a:lvl4pPr>
            <a:lvl5pPr>
              <a:buNone/>
              <a:defRPr sz="1800" b="1">
                <a:latin typeface="HY헤드라인M"/>
                <a:ea typeface="HY헤드라인M"/>
              </a:defRPr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>
                <a:latin typeface="HY견고딕"/>
                <a:ea typeface="HY견고딕"/>
              </a:defRPr>
            </a:lvl1pPr>
          </a:lstStyle>
          <a:p>
            <a:pPr>
              <a:defRPr lang="ko-KR"/>
            </a:pPr>
            <a:fld id="{42FE2166-455D-4C9F-B856-26EAC7CEE79C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제목 및 내용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그림 2" descr="Untitled-1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143875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제목 1"/>
          <p:cNvSpPr txBox="1"/>
          <p:nvPr/>
        </p:nvSpPr>
        <p:spPr>
          <a:xfrm>
            <a:off x="285750" y="-92075"/>
            <a:ext cx="7239000" cy="857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  <a:spcAft>
                <a:spcPct val="0"/>
              </a:spcAft>
              <a:defRPr lang="ko-KR"/>
            </a:pPr>
            <a:endParaRPr lang="ko-KR" altLang="en-US" b="1">
              <a:solidFill>
                <a:schemeClr val="bg1"/>
              </a:solidFill>
              <a:latin typeface="HY헤드라인M"/>
              <a:ea typeface="HY헤드라인M"/>
              <a:cs typeface="+mj-cs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179388" y="19224"/>
            <a:ext cx="7272337" cy="549275"/>
          </a:xfrm>
          <a:prstGeom prst="rect">
            <a:avLst/>
          </a:prstGeom>
        </p:spPr>
        <p:txBody>
          <a:bodyPr anchor="ctr"/>
          <a:lstStyle>
            <a:lvl1pPr>
              <a:defRPr sz="1800" b="1">
                <a:solidFill>
                  <a:schemeClr val="bg1"/>
                </a:solidFill>
                <a:latin typeface="HY헤드라인M"/>
                <a:ea typeface="HY헤드라인M"/>
              </a:defRPr>
            </a:lvl1pPr>
            <a:lvl2pPr>
              <a:buNone/>
              <a:defRPr sz="1800" b="1">
                <a:latin typeface="HY헤드라인M"/>
                <a:ea typeface="HY헤드라인M"/>
              </a:defRPr>
            </a:lvl2pPr>
            <a:lvl3pPr>
              <a:buNone/>
              <a:defRPr sz="1800" b="1">
                <a:latin typeface="HY헤드라인M"/>
                <a:ea typeface="HY헤드라인M"/>
              </a:defRPr>
            </a:lvl3pPr>
            <a:lvl4pPr>
              <a:buNone/>
              <a:defRPr sz="1800" b="1">
                <a:latin typeface="HY헤드라인M"/>
                <a:ea typeface="HY헤드라인M"/>
              </a:defRPr>
            </a:lvl4pPr>
            <a:lvl5pPr>
              <a:buNone/>
              <a:defRPr sz="1800" b="1">
                <a:latin typeface="HY헤드라인M"/>
                <a:ea typeface="HY헤드라인M"/>
              </a:defRPr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>
                <a:latin typeface="HY견고딕"/>
                <a:ea typeface="HY견고딕"/>
              </a:defRPr>
            </a:lvl1pPr>
          </a:lstStyle>
          <a:p>
            <a:pPr>
              <a:defRPr lang="ko-KR"/>
            </a:pPr>
            <a:fld id="{38DD17BC-32B0-4028-BF6F-397D66E9F85A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9B15F3DA-6A58-4432-8CE7-2243FADB21D7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111359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6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88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9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71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66503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88641"/>
            <a:ext cx="5184576" cy="504056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560" y="1196752"/>
            <a:ext cx="6480720" cy="720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07504" y="5733256"/>
            <a:ext cx="2768217" cy="97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5865422" y="188641"/>
            <a:ext cx="3278578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2389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905370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8724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04557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/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47975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63740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4568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3563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40363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2934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62700"/>
          <a:stretch>
            <a:fillRect/>
          </a:stretch>
        </p:blipFill>
        <p:spPr>
          <a:xfrm>
            <a:off x="0" y="0"/>
            <a:ext cx="9144000" cy="255957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3150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258293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7244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29834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1143" y="0"/>
            <a:ext cx="9163050" cy="6877050"/>
            <a:chOff x="-9525" y="-9525"/>
            <a:chExt cx="9163050" cy="68770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525" y="-9525"/>
              <a:ext cx="9163050" cy="68770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9" name="그림 8" descr="그림2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5051102"/>
              <a:ext cx="9144000" cy="1806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785701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6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88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9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71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12517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3" descr="Untitled-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8800" y="0"/>
            <a:ext cx="857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6435F5-4743-4C5D-992F-36CBA47F435F}" type="datetime1">
              <a:rPr lang="ko-KR" altLang="en-US" smtClean="0"/>
              <a:pPr>
                <a:defRPr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D90D9-78E9-4C5B-9C05-71E89DFBE88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434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ppt-토양관리와 시비기술의 기초-속지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0088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" name="그림 3" descr="Untitled-1.png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8178800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 lang="ko-KR"/>
            </a:pPr>
            <a:fld id="{BA6435F5-4743-4C5D-992F-36CBA47F435F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/>
            </a:pPr>
            <a:fld id="{A1BD90D9-78E9-4C5B-9C05-71E89DFBE88B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58540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754" y="2130408"/>
            <a:ext cx="7771880" cy="147001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08" y="3886169"/>
            <a:ext cx="6400372" cy="17525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8472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652781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66888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16062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413611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88048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338036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6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88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9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71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9369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81683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58963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4484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2417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3" descr="Untitled-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8800" y="0"/>
            <a:ext cx="857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6435F5-4743-4C5D-992F-36CBA47F435F}" type="datetime1">
              <a:rPr lang="ko-KR" altLang="en-US" smtClean="0"/>
              <a:pPr>
                <a:defRPr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D90D9-78E9-4C5B-9C05-71E89DFBE88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037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ppt-토양관리와 시비기술의 기초-속지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64298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60863"/>
            <a:ext cx="9144000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284554-21E7-4332-837E-83BF97DF9B0A}" type="datetime1">
              <a:rPr lang="ko-KR" altLang="en-US" smtClean="0"/>
              <a:pPr>
                <a:defRPr/>
              </a:pPr>
              <a:t>2023-09-13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88451-A5E9-42B2-A6BA-0EBFB2E059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47544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5F19D1-02D6-439D-95CF-1C66838C2A76}" type="datetime1">
              <a:rPr lang="ko-KR" altLang="en-US" smtClean="0"/>
              <a:pPr>
                <a:defRPr/>
              </a:pPr>
              <a:t>2023-09-13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9B891-3F4F-4EEE-BEFE-682DA824296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300815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E08CA3-4FF4-4E42-98DC-327FCBF25C08}" type="datetime1">
              <a:rPr lang="ko-KR" altLang="en-US" smtClean="0"/>
              <a:pPr>
                <a:defRPr/>
              </a:pPr>
              <a:t>2023-09-13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AAB2B-2FC3-40FE-B40F-FC86543EA99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189896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3" descr="Untitled-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3875" y="0"/>
            <a:ext cx="8572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692696"/>
            <a:ext cx="8640960" cy="561662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buClr>
                <a:srgbClr val="0000CC"/>
              </a:buClr>
              <a:buFont typeface="Wingdings" pitchFamily="2" charset="2"/>
              <a:buChar char="§"/>
              <a:defRPr sz="2400" b="1"/>
            </a:lvl1pPr>
            <a:lvl2pPr marL="628650" indent="-266700">
              <a:lnSpc>
                <a:spcPct val="120000"/>
              </a:lnSpc>
              <a:buClr>
                <a:srgbClr val="C00000"/>
              </a:buClr>
              <a:buFont typeface="Arial" pitchFamily="34" charset="0"/>
              <a:buChar char="•"/>
              <a:defRPr sz="2000"/>
            </a:lvl2pPr>
            <a:lvl3pPr marL="895350" indent="-266700">
              <a:lnSpc>
                <a:spcPct val="120000"/>
              </a:lnSpc>
              <a:buClr>
                <a:srgbClr val="006600"/>
              </a:buClr>
              <a:buFont typeface="Wingdings" pitchFamily="2" charset="2"/>
              <a:buChar char="§"/>
              <a:defRPr sz="1800"/>
            </a:lvl3pPr>
            <a:lvl4pPr marL="1076325" indent="-180975">
              <a:lnSpc>
                <a:spcPct val="120000"/>
              </a:lnSpc>
              <a:buClr>
                <a:srgbClr val="660066"/>
              </a:buClr>
              <a:buFont typeface="Arial" pitchFamily="34" charset="0"/>
              <a:buChar char="•"/>
              <a:defRPr sz="1600"/>
            </a:lvl4pPr>
            <a:lvl5pPr marL="1343025" indent="-266700"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250825" y="188913"/>
            <a:ext cx="2239963" cy="265112"/>
          </a:xfrm>
        </p:spPr>
        <p:txBody>
          <a:bodyPr/>
          <a:lstStyle>
            <a:lvl1pPr algn="ctr">
              <a:defRPr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E3A6B-3165-49FE-9180-819C474C33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880426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10208" y="6433920"/>
            <a:ext cx="2057400" cy="365125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ko-KR"/>
            </a:defPPr>
            <a:lvl1pPr marL="0" algn="r" defTabSz="1042873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437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C59C95-787F-4BEF-A3EB-E2B44A3FDBC9}" type="slidenum">
              <a:rPr lang="ko-KR" altLang="en-US" sz="1368" smtClean="0"/>
              <a:pPr/>
              <a:t>‹#›</a:t>
            </a:fld>
            <a:endParaRPr lang="ko-KR" altLang="en-US" sz="1368" dirty="0"/>
          </a:p>
        </p:txBody>
      </p:sp>
    </p:spTree>
    <p:extLst>
      <p:ext uri="{BB962C8B-B14F-4D97-AF65-F5344CB8AC3E}">
        <p14:creationId xmlns:p14="http://schemas.microsoft.com/office/powerpoint/2010/main" val="2928578352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E4007AC1-D639-46C7-8355-B6FE1662ABA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3939449"/>
            <a:ext cx="9144000" cy="2008188"/>
          </a:xfrm>
          <a:prstGeom prst="rect">
            <a:avLst/>
          </a:prstGeom>
          <a:solidFill>
            <a:srgbClr val="969696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71AE3037-2514-41B2-9AF1-EFD9ADACCC6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44700" y="3491774"/>
            <a:ext cx="7108825" cy="2022475"/>
            <a:chOff x="1152" y="1963"/>
            <a:chExt cx="4560" cy="1274"/>
          </a:xfrm>
        </p:grpSpPr>
        <p:sp>
          <p:nvSpPr>
            <p:cNvPr id="25" name="AutoShape 11">
              <a:extLst>
                <a:ext uri="{FF2B5EF4-FFF2-40B4-BE49-F238E27FC236}">
                  <a16:creationId xmlns:a16="http://schemas.microsoft.com/office/drawing/2014/main" id="{C195CF14-60EA-421B-B7BB-8476D6A7ED9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152" y="1968"/>
              <a:ext cx="2064" cy="1269"/>
            </a:xfrm>
            <a:prstGeom prst="parallelogram">
              <a:avLst>
                <a:gd name="adj" fmla="val 42477"/>
              </a:avLst>
            </a:prstGeom>
            <a:solidFill>
              <a:srgbClr val="969696">
                <a:alpha val="4588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/>
              <a:endParaRPr kumimoji="0" lang="ko-KR" altLang="en-US"/>
            </a:p>
          </p:txBody>
        </p:sp>
        <p:sp>
          <p:nvSpPr>
            <p:cNvPr id="26" name="AutoShape 12">
              <a:extLst>
                <a:ext uri="{FF2B5EF4-FFF2-40B4-BE49-F238E27FC236}">
                  <a16:creationId xmlns:a16="http://schemas.microsoft.com/office/drawing/2014/main" id="{BDF9A455-F1C4-4344-B76A-51F8F7D677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rot="10800000">
              <a:off x="2784" y="1968"/>
              <a:ext cx="2112" cy="1269"/>
            </a:xfrm>
            <a:custGeom>
              <a:avLst/>
              <a:gdLst>
                <a:gd name="T0" fmla="*/ 1848 w 21600"/>
                <a:gd name="T1" fmla="*/ 635 h 21600"/>
                <a:gd name="T2" fmla="*/ 1056 w 21600"/>
                <a:gd name="T3" fmla="*/ 1269 h 21600"/>
                <a:gd name="T4" fmla="*/ 264 w 21600"/>
                <a:gd name="T5" fmla="*/ 635 h 21600"/>
                <a:gd name="T6" fmla="*/ 105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494 h 21600"/>
                <a:gd name="T14" fmla="*/ 17100 w 21600"/>
                <a:gd name="T15" fmla="*/ 1710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alpha val="4588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15F6B878-A9B5-42D0-88A1-905B1EC1B1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458" y="1963"/>
              <a:ext cx="1254" cy="1270"/>
            </a:xfrm>
            <a:custGeom>
              <a:avLst/>
              <a:gdLst>
                <a:gd name="T0" fmla="*/ 0 w 1254"/>
                <a:gd name="T1" fmla="*/ 0 h 1270"/>
                <a:gd name="T2" fmla="*/ 514 w 1254"/>
                <a:gd name="T3" fmla="*/ 1269 h 1270"/>
                <a:gd name="T4" fmla="*/ 1254 w 1254"/>
                <a:gd name="T5" fmla="*/ 1270 h 1270"/>
                <a:gd name="T6" fmla="*/ 1251 w 1254"/>
                <a:gd name="T7" fmla="*/ 1 h 1270"/>
                <a:gd name="T8" fmla="*/ 0 w 1254"/>
                <a:gd name="T9" fmla="*/ 0 h 1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4" h="1270">
                  <a:moveTo>
                    <a:pt x="0" y="0"/>
                  </a:moveTo>
                  <a:lnTo>
                    <a:pt x="514" y="1269"/>
                  </a:lnTo>
                  <a:lnTo>
                    <a:pt x="1254" y="1270"/>
                  </a:lnTo>
                  <a:lnTo>
                    <a:pt x="125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alpha val="4588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8" name="Rectangle 7">
            <a:extLst>
              <a:ext uri="{FF2B5EF4-FFF2-40B4-BE49-F238E27FC236}">
                <a16:creationId xmlns:a16="http://schemas.microsoft.com/office/drawing/2014/main" id="{19BA14D8-3D59-42E8-BE60-6444A74F849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3769587"/>
            <a:ext cx="9144000" cy="2008187"/>
          </a:xfrm>
          <a:prstGeom prst="rect">
            <a:avLst/>
          </a:prstGeom>
          <a:solidFill>
            <a:srgbClr val="E2C442"/>
          </a:solidFill>
          <a:ln>
            <a:solidFill>
              <a:srgbClr val="E2C442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id="{B3A35043-0457-43DD-9386-720D46926FC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933575" y="3766412"/>
            <a:ext cx="3233738" cy="2003425"/>
          </a:xfrm>
          <a:prstGeom prst="parallelogram">
            <a:avLst>
              <a:gd name="adj" fmla="val 42154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34" name="Freeform 22" descr="c1">
            <a:extLst>
              <a:ext uri="{FF2B5EF4-FFF2-40B4-BE49-F238E27FC236}">
                <a16:creationId xmlns:a16="http://schemas.microsoft.com/office/drawing/2014/main" id="{4939B218-9939-483C-9A7C-F5AB23F88581}"/>
              </a:ext>
            </a:extLst>
          </p:cNvPr>
          <p:cNvSpPr>
            <a:spLocks/>
          </p:cNvSpPr>
          <p:nvPr userDrawn="1"/>
        </p:nvSpPr>
        <p:spPr bwMode="gray">
          <a:xfrm>
            <a:off x="7158038" y="3767999"/>
            <a:ext cx="1985962" cy="2016125"/>
          </a:xfrm>
          <a:custGeom>
            <a:avLst/>
            <a:gdLst>
              <a:gd name="T0" fmla="*/ 0 w 1251"/>
              <a:gd name="T1" fmla="*/ 0 h 1274"/>
              <a:gd name="T2" fmla="*/ 530 w 1251"/>
              <a:gd name="T3" fmla="*/ 1274 h 1274"/>
              <a:gd name="T4" fmla="*/ 1248 w 1251"/>
              <a:gd name="T5" fmla="*/ 1274 h 1274"/>
              <a:gd name="T6" fmla="*/ 1251 w 1251"/>
              <a:gd name="T7" fmla="*/ 1 h 1274"/>
              <a:gd name="T8" fmla="*/ 0 w 1251"/>
              <a:gd name="T9" fmla="*/ 0 h 12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1" h="1274">
                <a:moveTo>
                  <a:pt x="0" y="0"/>
                </a:moveTo>
                <a:lnTo>
                  <a:pt x="530" y="1274"/>
                </a:lnTo>
                <a:lnTo>
                  <a:pt x="1248" y="1274"/>
                </a:lnTo>
                <a:lnTo>
                  <a:pt x="1251" y="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23" descr="b1">
            <a:extLst>
              <a:ext uri="{FF2B5EF4-FFF2-40B4-BE49-F238E27FC236}">
                <a16:creationId xmlns:a16="http://schemas.microsoft.com/office/drawing/2014/main" id="{C0273975-8183-4584-835D-DB47D7B41D69}"/>
              </a:ext>
            </a:extLst>
          </p:cNvPr>
          <p:cNvSpPr>
            <a:spLocks/>
          </p:cNvSpPr>
          <p:nvPr userDrawn="1"/>
        </p:nvSpPr>
        <p:spPr bwMode="gray">
          <a:xfrm>
            <a:off x="4503738" y="3769587"/>
            <a:ext cx="3360737" cy="2017712"/>
          </a:xfrm>
          <a:custGeom>
            <a:avLst/>
            <a:gdLst>
              <a:gd name="T0" fmla="*/ 503 w 2097"/>
              <a:gd name="T1" fmla="*/ 0 h 1271"/>
              <a:gd name="T2" fmla="*/ 1566 w 2097"/>
              <a:gd name="T3" fmla="*/ 0 h 1271"/>
              <a:gd name="T4" fmla="*/ 2097 w 2097"/>
              <a:gd name="T5" fmla="*/ 1268 h 1271"/>
              <a:gd name="T6" fmla="*/ 0 w 2097"/>
              <a:gd name="T7" fmla="*/ 1271 h 1271"/>
              <a:gd name="T8" fmla="*/ 503 w 2097"/>
              <a:gd name="T9" fmla="*/ 0 h 12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7" h="1271">
                <a:moveTo>
                  <a:pt x="503" y="0"/>
                </a:moveTo>
                <a:lnTo>
                  <a:pt x="1566" y="0"/>
                </a:lnTo>
                <a:lnTo>
                  <a:pt x="2097" y="1268"/>
                </a:lnTo>
                <a:lnTo>
                  <a:pt x="0" y="1271"/>
                </a:lnTo>
                <a:lnTo>
                  <a:pt x="503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11EEAE23-4640-455F-BDA0-2C0CDDBE1D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762000" y="1524000"/>
            <a:ext cx="7772400" cy="479425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26F610ED-5F8C-4933-8E5A-C8B4C4FFE6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D1DBB208-CC53-41CE-8D59-2579D10CEEB4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0768A3F0-CC7C-4405-BC4A-5C1D85A1D134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035650"/>
            <a:ext cx="9144000" cy="1243807"/>
          </a:xfrm>
          <a:prstGeom prst="rect">
            <a:avLst/>
          </a:prstGeom>
          <a:solidFill>
            <a:srgbClr val="E2C442"/>
          </a:solidFill>
          <a:ln>
            <a:solidFill>
              <a:srgbClr val="E2C442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/>
            <a:endParaRPr kumimoji="0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0091938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18525" y="6642100"/>
            <a:ext cx="544513" cy="169863"/>
          </a:xfrm>
        </p:spPr>
        <p:txBody>
          <a:bodyPr/>
          <a:lstStyle>
            <a:lvl1pPr algn="ctr">
              <a:defRPr b="1" dirty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 </a:t>
            </a:r>
            <a:fld id="{535827DA-593D-4ED7-A4E8-05D55A6DF435}" type="slidenum">
              <a:rPr lang="ko-KR" altLang="en-US"/>
              <a:pPr>
                <a:defRPr/>
              </a:pPr>
              <a:t>‹#›</a:t>
            </a:fld>
            <a:r>
              <a:rPr lang="ko-KR" altLang="en-US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593A24A-BC6A-4F2A-958D-014826754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D65B6A-3956-4607-9BF2-7B5881B9B4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2295353" y="225"/>
            <a:ext cx="4554311" cy="9143999"/>
          </a:xfrm>
          <a:prstGeom prst="rect">
            <a:avLst/>
          </a:prstGeom>
        </p:spPr>
      </p:pic>
      <p:grpSp>
        <p:nvGrpSpPr>
          <p:cNvPr id="19" name="그룹 13">
            <a:extLst>
              <a:ext uri="{FF2B5EF4-FFF2-40B4-BE49-F238E27FC236}">
                <a16:creationId xmlns:a16="http://schemas.microsoft.com/office/drawing/2014/main" id="{BE3EBB57-1C23-4129-9BB3-E674D65E9D9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720344" y="2024844"/>
            <a:ext cx="6423656" cy="1031875"/>
            <a:chOff x="2679123" y="600743"/>
            <a:chExt cx="6665496" cy="1031638"/>
          </a:xfrm>
        </p:grpSpPr>
        <p:sp>
          <p:nvSpPr>
            <p:cNvPr id="20" name="양쪽 모서리가 둥근 사각형 9">
              <a:extLst>
                <a:ext uri="{FF2B5EF4-FFF2-40B4-BE49-F238E27FC236}">
                  <a16:creationId xmlns:a16="http://schemas.microsoft.com/office/drawing/2014/main" id="{D44FA735-9B5D-4FA5-8238-AF749BD07561}"/>
                </a:ext>
              </a:extLst>
            </p:cNvPr>
            <p:cNvSpPr/>
            <p:nvPr userDrawn="1"/>
          </p:nvSpPr>
          <p:spPr>
            <a:xfrm rot="16200000">
              <a:off x="5496052" y="-2216186"/>
              <a:ext cx="1031638" cy="666549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1" name="양쪽 모서리가 둥근 사각형 10">
              <a:extLst>
                <a:ext uri="{FF2B5EF4-FFF2-40B4-BE49-F238E27FC236}">
                  <a16:creationId xmlns:a16="http://schemas.microsoft.com/office/drawing/2014/main" id="{33C1CF1D-9E66-4EE6-A248-CEB004AF813C}"/>
                </a:ext>
              </a:extLst>
            </p:cNvPr>
            <p:cNvSpPr/>
            <p:nvPr userDrawn="1"/>
          </p:nvSpPr>
          <p:spPr>
            <a:xfrm rot="16200000">
              <a:off x="5631760" y="-2167771"/>
              <a:ext cx="857053" cy="65686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FE6489E-9120-463A-A927-8C3E237576AA}"/>
                </a:ext>
              </a:extLst>
            </p:cNvPr>
            <p:cNvSpPr/>
            <p:nvPr userDrawn="1"/>
          </p:nvSpPr>
          <p:spPr>
            <a:xfrm>
              <a:off x="2864811" y="761429"/>
              <a:ext cx="742348" cy="7423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Ⅰ</a:t>
              </a:r>
              <a:endParaRPr lang="ko-KR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4" name="그룹 17">
            <a:extLst>
              <a:ext uri="{FF2B5EF4-FFF2-40B4-BE49-F238E27FC236}">
                <a16:creationId xmlns:a16="http://schemas.microsoft.com/office/drawing/2014/main" id="{43F6AFBB-1DC0-4E6A-B91A-F13E98C6BD4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0719" y="3258331"/>
            <a:ext cx="5953001" cy="1031875"/>
            <a:chOff x="2679123" y="600743"/>
            <a:chExt cx="6205986" cy="1031638"/>
          </a:xfrm>
        </p:grpSpPr>
        <p:sp>
          <p:nvSpPr>
            <p:cNvPr id="25" name="양쪽 모서리가 둥근 사각형 13">
              <a:extLst>
                <a:ext uri="{FF2B5EF4-FFF2-40B4-BE49-F238E27FC236}">
                  <a16:creationId xmlns:a16="http://schemas.microsoft.com/office/drawing/2014/main" id="{FABE087F-A495-4092-87FD-BB6A40CE11B5}"/>
                </a:ext>
              </a:extLst>
            </p:cNvPr>
            <p:cNvSpPr/>
            <p:nvPr userDrawn="1"/>
          </p:nvSpPr>
          <p:spPr>
            <a:xfrm rot="16200000">
              <a:off x="5266297" y="-1986431"/>
              <a:ext cx="1031638" cy="62059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6" name="양쪽 모서리가 둥근 사각형 14">
              <a:extLst>
                <a:ext uri="{FF2B5EF4-FFF2-40B4-BE49-F238E27FC236}">
                  <a16:creationId xmlns:a16="http://schemas.microsoft.com/office/drawing/2014/main" id="{3E5C08CE-98B3-450C-9383-6FE192944F5B}"/>
                </a:ext>
              </a:extLst>
            </p:cNvPr>
            <p:cNvSpPr/>
            <p:nvPr userDrawn="1"/>
          </p:nvSpPr>
          <p:spPr>
            <a:xfrm rot="16200000">
              <a:off x="5402011" y="-1938008"/>
              <a:ext cx="857053" cy="610914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96038D5-804C-48E1-B55D-8A96DDDD7420}"/>
                </a:ext>
              </a:extLst>
            </p:cNvPr>
            <p:cNvSpPr/>
            <p:nvPr userDrawn="1"/>
          </p:nvSpPr>
          <p:spPr>
            <a:xfrm>
              <a:off x="2877351" y="761429"/>
              <a:ext cx="742348" cy="7423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Ⅱ</a:t>
              </a:r>
              <a:endParaRPr lang="ko-KR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17">
            <a:extLst>
              <a:ext uri="{FF2B5EF4-FFF2-40B4-BE49-F238E27FC236}">
                <a16:creationId xmlns:a16="http://schemas.microsoft.com/office/drawing/2014/main" id="{978C9764-FA1E-495B-9D62-02A533698A6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93295" y="4491817"/>
            <a:ext cx="5340425" cy="1031875"/>
            <a:chOff x="2679123" y="600743"/>
            <a:chExt cx="6205986" cy="1031638"/>
          </a:xfrm>
        </p:grpSpPr>
        <p:sp>
          <p:nvSpPr>
            <p:cNvPr id="29" name="양쪽 모서리가 둥근 사각형 13">
              <a:extLst>
                <a:ext uri="{FF2B5EF4-FFF2-40B4-BE49-F238E27FC236}">
                  <a16:creationId xmlns:a16="http://schemas.microsoft.com/office/drawing/2014/main" id="{826EF569-C257-4EB8-9ED7-061771A28E3B}"/>
                </a:ext>
              </a:extLst>
            </p:cNvPr>
            <p:cNvSpPr/>
            <p:nvPr userDrawn="1"/>
          </p:nvSpPr>
          <p:spPr>
            <a:xfrm rot="16200000">
              <a:off x="5266297" y="-1986431"/>
              <a:ext cx="1031638" cy="62059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0" name="양쪽 모서리가 둥근 사각형 14">
              <a:extLst>
                <a:ext uri="{FF2B5EF4-FFF2-40B4-BE49-F238E27FC236}">
                  <a16:creationId xmlns:a16="http://schemas.microsoft.com/office/drawing/2014/main" id="{8F5D197A-524E-40ED-8802-0BF14DDD9B26}"/>
                </a:ext>
              </a:extLst>
            </p:cNvPr>
            <p:cNvSpPr/>
            <p:nvPr userDrawn="1"/>
          </p:nvSpPr>
          <p:spPr>
            <a:xfrm rot="16200000">
              <a:off x="5402011" y="-1938008"/>
              <a:ext cx="857053" cy="610914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758355-C67D-40A3-B31C-A0E1FDF74A44}"/>
                </a:ext>
              </a:extLst>
            </p:cNvPr>
            <p:cNvSpPr/>
            <p:nvPr userDrawn="1"/>
          </p:nvSpPr>
          <p:spPr>
            <a:xfrm>
              <a:off x="2868176" y="761429"/>
              <a:ext cx="782225" cy="7423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함초롬돋움" panose="02030504000101010101" pitchFamily="18" charset="-127"/>
                </a:rPr>
                <a:t>Ⅲ</a:t>
              </a:r>
              <a:endParaRPr lang="ko-KR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41649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8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image" Target="../media/image22.png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image" Target="../media/image24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4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6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테마01"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master06.jpg"/>
          <p:cNvPicPr>
            <a:picLocks noChangeAspect="1"/>
          </p:cNvPicPr>
          <p:nvPr/>
        </p:nvPicPr>
        <p:blipFill rotWithShape="1">
          <a:blip r:embed="rId14" cstate="print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 lang="ko-KR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 lang="ko-KR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728508" y="6361114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ea typeface="맑은 고딕"/>
              </a:defRPr>
            </a:lvl1pPr>
          </a:lstStyle>
          <a:p>
            <a:pPr defTabSz="914400">
              <a:spcBef>
                <a:spcPct val="0"/>
              </a:spcBef>
              <a:spcAft>
                <a:spcPct val="0"/>
              </a:spcAft>
              <a:defRPr lang="ko-KR"/>
            </a:pPr>
            <a:fld id="{09A0A1D7-5F92-465B-B457-6FFAEBA24880}" type="slidenum">
              <a:rPr lang="ko-KR" altLang="en-US"/>
              <a:pPr defTabSz="914400">
                <a:spcBef>
                  <a:spcPct val="0"/>
                </a:spcBef>
                <a:spcAft>
                  <a:spcPct val="0"/>
                </a:spcAft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1" r:id="rId7"/>
    <p:sldLayoutId id="2147484012" r:id="rId8"/>
    <p:sldLayoutId id="2147484808" r:id="rId9"/>
    <p:sldLayoutId id="2147484809" r:id="rId10"/>
    <p:sldLayoutId id="2147484810" r:id="rId11"/>
  </p:sldLayoutIdLst>
  <p:transition/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1267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A131F5DA-6BF8-40AB-A81B-406658DAB414}" type="datetime1">
              <a:rPr lang="ko-KR" altLang="en-US"/>
              <a:pPr>
                <a:defRPr lang="ko-KR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mtClean="0"/>
            </a:lvl1pPr>
          </a:lstStyle>
          <a:p>
            <a:pPr>
              <a:defRPr lang="ko-KR"/>
            </a:pPr>
            <a:fld id="{266C658E-9207-45DA-BB17-02997568A853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83" r:id="rId2"/>
    <p:sldLayoutId id="2147484684" r:id="rId3"/>
    <p:sldLayoutId id="2147484685" r:id="rId4"/>
    <p:sldLayoutId id="2147484686" r:id="rId5"/>
    <p:sldLayoutId id="2147484687" r:id="rId6"/>
    <p:sldLayoutId id="2147484688" r:id="rId7"/>
    <p:sldLayoutId id="2147484689" r:id="rId8"/>
    <p:sldLayoutId id="2147484690" r:id="rId9"/>
    <p:sldLayoutId id="2147484691" r:id="rId10"/>
    <p:sldLayoutId id="2147484692" r:id="rId11"/>
    <p:sldLayoutId id="2147484693" r:id="rId12"/>
    <p:sldLayoutId id="2147484694" r:id="rId13"/>
    <p:sldLayoutId id="2147484695" r:id="rId14"/>
    <p:sldLayoutId id="2147484696" r:id="rId15"/>
    <p:sldLayoutId id="2147484697" r:id="rId16"/>
    <p:sldLayoutId id="2147484698" r:id="rId17"/>
    <p:sldLayoutId id="2147484699" r:id="rId18"/>
    <p:sldLayoutId id="2147484700" r:id="rId19"/>
    <p:sldLayoutId id="2147484703" r:id="rId20"/>
    <p:sldLayoutId id="2147484811" r:id="rId21"/>
    <p:sldLayoutId id="2147484812" r:id="rId22"/>
  </p:sldLayoutIdLst>
  <p:transition/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6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806" r:id="rId17"/>
    <p:sldLayoutId id="2147484807" r:id="rId18"/>
    <p:sldLayoutId id="2147484842" r:id="rId19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169" y="274635"/>
            <a:ext cx="8229050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69" y="1600187"/>
            <a:ext cx="8229050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69" y="6356300"/>
            <a:ext cx="213345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3991" y="6356300"/>
            <a:ext cx="2895406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2762" y="6356300"/>
            <a:ext cx="213345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2050" name="그림 2049" descr="Picture 4"/>
          <p:cNvPicPr/>
          <p:nvPr/>
        </p:nvPicPr>
        <p:blipFill rotWithShape="1">
          <a:blip r:embed="rId25">
            <a:lum/>
          </a:blip>
          <a:stretch>
            <a:fillRect/>
          </a:stretch>
        </p:blipFill>
        <p:spPr>
          <a:xfrm>
            <a:off x="0" y="0"/>
            <a:ext cx="9905761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2051" name="Group 1"/>
          <p:cNvGrpSpPr/>
          <p:nvPr/>
        </p:nvGrpSpPr>
        <p:grpSpPr>
          <a:xfrm>
            <a:off x="0" y="0"/>
            <a:ext cx="9160865" cy="6876986"/>
            <a:chOff x="0" y="0"/>
            <a:chExt cx="9160865" cy="6876986"/>
          </a:xfrm>
        </p:grpSpPr>
        <p:pic>
          <p:nvPicPr>
            <p:cNvPr id="2052" name="그림 2051"/>
            <p:cNvPicPr/>
            <p:nvPr/>
          </p:nvPicPr>
          <p:blipFill rotWithShape="1">
            <a:blip r:embed="rId26">
              <a:lum/>
            </a:blip>
            <a:stretch>
              <a:fillRect/>
            </a:stretch>
          </p:blipFill>
          <p:spPr>
            <a:xfrm>
              <a:off x="0" y="0"/>
              <a:ext cx="9160865" cy="6876986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pic>
          <p:nvPicPr>
            <p:cNvPr id="2053" name="그림 2052" descr="Picture "/>
            <p:cNvPicPr/>
            <p:nvPr/>
          </p:nvPicPr>
          <p:blipFill rotWithShape="1">
            <a:blip r:embed="rId27">
              <a:lum/>
            </a:blip>
            <a:stretch>
              <a:fillRect/>
            </a:stretch>
          </p:blipFill>
          <p:spPr>
            <a:xfrm>
              <a:off x="7928" y="5060056"/>
              <a:ext cx="9143389" cy="18074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</p:grpSp>
    </p:spTree>
    <p:extLst>
      <p:ext uri="{BB962C8B-B14F-4D97-AF65-F5344CB8AC3E}">
        <p14:creationId xmlns:p14="http://schemas.microsoft.com/office/powerpoint/2010/main" val="391944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804" r:id="rId13"/>
    <p:sldLayoutId id="2147484805" r:id="rId14"/>
    <p:sldLayoutId id="2147484755" r:id="rId15"/>
    <p:sldLayoutId id="2147484758" r:id="rId16"/>
    <p:sldLayoutId id="2147484759" r:id="rId17"/>
    <p:sldLayoutId id="2147484769" r:id="rId18"/>
    <p:sldLayoutId id="2147484797" r:id="rId19"/>
    <p:sldLayoutId id="2147484744" r:id="rId20"/>
    <p:sldLayoutId id="2147484745" r:id="rId21"/>
    <p:sldLayoutId id="2147484746" r:id="rId2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FC899-EA42-4FA0-9F69-6EEE5DE9C3F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CE45-7CD2-45DF-8833-889AF0F943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6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4" r:id="rId1"/>
    <p:sldLayoutId id="2147484845" r:id="rId2"/>
    <p:sldLayoutId id="2147484846" r:id="rId3"/>
    <p:sldLayoutId id="2147484847" r:id="rId4"/>
    <p:sldLayoutId id="214748484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0.jpe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1.wmf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1.wmf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7.jpeg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8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.pn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5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1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1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338" name="제목 1"/>
          <p:cNvSpPr>
            <a:spLocks noGrp="1"/>
          </p:cNvSpPr>
          <p:nvPr>
            <p:ph type="ctrTitle"/>
          </p:nvPr>
        </p:nvSpPr>
        <p:spPr>
          <a:xfrm>
            <a:off x="-360548" y="188641"/>
            <a:ext cx="9037004" cy="504056"/>
          </a:xfrm>
        </p:spPr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ko-KR" altLang="en-US"/>
              <a:t>                             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36096" y="4941168"/>
            <a:ext cx="3204356" cy="432048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endParaRPr lang="en-US" altLang="ko-KR" sz="2400" spc="-148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000619"/>
              </p:ext>
            </p:extLst>
          </p:nvPr>
        </p:nvGraphicFramePr>
        <p:xfrm>
          <a:off x="539552" y="1916832"/>
          <a:ext cx="7920880" cy="2702841"/>
        </p:xfrm>
        <a:graphic>
          <a:graphicData uri="http://schemas.openxmlformats.org/drawingml/2006/table">
            <a:tbl>
              <a:tblPr firstRow="1" bandRow="1"/>
              <a:tblGrid>
                <a:gridCol w="792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2062">
                <a:tc>
                  <a:txBody>
                    <a:bodyPr/>
                    <a:lstStyle/>
                    <a:p>
                      <a:pPr marL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40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잡곡</a:t>
                      </a:r>
                      <a:r>
                        <a:rPr lang="en-US" altLang="ko-KR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雜穀</a:t>
                      </a:r>
                      <a:r>
                        <a:rPr lang="en-US" altLang="ko-KR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재배기술</a:t>
                      </a:r>
                      <a:r>
                        <a:rPr lang="en-US" altLang="ko-KR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찰옥수수 등</a:t>
                      </a:r>
                      <a:r>
                        <a:rPr lang="en-US" altLang="ko-KR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36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8601">
                <a:tc>
                  <a:txBody>
                    <a:bodyPr/>
                    <a:lstStyle/>
                    <a:p>
                      <a:pPr marL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4000" kern="1200" spc="-136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844">
                <a:tc>
                  <a:txBody>
                    <a:bodyPr/>
                    <a:lstStyle/>
                    <a:p>
                      <a:pPr marL="0" algn="just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en-US" sz="1800" kern="1200" spc="-148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식용옥수수개체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1268760"/>
            <a:ext cx="2089448" cy="1424242"/>
          </a:xfrm>
          <a:prstGeom prst="rect">
            <a:avLst/>
          </a:prstGeom>
          <a:noFill/>
          <a:ln w="2857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691680" y="2861647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일반옥수수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92080" y="2861647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특수옥수수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411760" y="2501607"/>
            <a:ext cx="360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2411760" y="2501607"/>
            <a:ext cx="0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6012160" y="2501607"/>
            <a:ext cx="0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21457" y="1772816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옥수수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4572000" y="3509719"/>
            <a:ext cx="2880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0300" y="3840142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찰옥수수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itchFamily="18" charset="-127"/>
              <a:ea typeface="휴먼모음T" pitchFamily="18" charset="-127"/>
              <a:cs typeface="+mn-c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572000" y="3509719"/>
            <a:ext cx="0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6012160" y="3509719"/>
            <a:ext cx="0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63823" y="3840142"/>
            <a:ext cx="1451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단옥수수류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itchFamily="18" charset="-127"/>
              <a:ea typeface="휴먼모음T" pitchFamily="18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452320" y="3509719"/>
            <a:ext cx="0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03983" y="3840142"/>
            <a:ext cx="1451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튀김옥수수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4932040" y="4445823"/>
            <a:ext cx="21602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4932040" y="4445823"/>
            <a:ext cx="0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91822" y="4776246"/>
            <a:ext cx="1704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일반단옥수수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itchFamily="18" charset="-127"/>
              <a:ea typeface="휴먼모음T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61321" y="4776246"/>
            <a:ext cx="1451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초당옥수수</a:t>
            </a: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7092280" y="4445823"/>
            <a:ext cx="0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6012160" y="3365703"/>
            <a:ext cx="0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012160" y="4301807"/>
            <a:ext cx="0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4139952" y="2357591"/>
            <a:ext cx="0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779912" y="2780929"/>
            <a:ext cx="4464496" cy="27363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62263" y="5651956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대부분 식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가공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)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용으로 이용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89458" y="5157192"/>
            <a:ext cx="239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사료용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 :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사일리지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종실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휴먼모음T" pitchFamily="18" charset="-127"/>
              <a:ea typeface="휴먼모음T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식가공용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: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종실</a:t>
            </a:r>
          </a:p>
        </p:txBody>
      </p:sp>
      <p:pic>
        <p:nvPicPr>
          <p:cNvPr id="27" name="Picture 3" descr="1"/>
          <p:cNvPicPr preferRelativeResize="0">
            <a:picLocks noChangeArrowheads="1"/>
          </p:cNvPicPr>
          <p:nvPr/>
        </p:nvPicPr>
        <p:blipFill>
          <a:blip r:embed="rId3" cstate="print">
            <a:lum bright="-6000"/>
          </a:blip>
          <a:srcRect/>
          <a:stretch>
            <a:fillRect/>
          </a:stretch>
        </p:blipFill>
        <p:spPr bwMode="auto">
          <a:xfrm>
            <a:off x="1117450" y="3284984"/>
            <a:ext cx="2590454" cy="1765746"/>
          </a:xfrm>
          <a:prstGeom prst="rect">
            <a:avLst/>
          </a:prstGeom>
          <a:noFill/>
          <a:ln w="2857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8" name="Picture 8" descr="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45642" y="3429000"/>
            <a:ext cx="7572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467544" y="620688"/>
            <a:ext cx="3040062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 옥수수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분류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1"/>
          <p:cNvPicPr>
            <a:picLocks noChangeArrowheads="1"/>
          </p:cNvPicPr>
          <p:nvPr/>
        </p:nvPicPr>
        <p:blipFill rotWithShape="1">
          <a:blip r:embed="rId3">
            <a:lum bright="-6000"/>
          </a:blip>
          <a:srcRect/>
          <a:stretch>
            <a:fillRect/>
          </a:stretch>
        </p:blipFill>
        <p:spPr>
          <a:xfrm>
            <a:off x="4788024" y="1772816"/>
            <a:ext cx="3960440" cy="2736304"/>
          </a:xfrm>
          <a:prstGeom prst="rect">
            <a:avLst/>
          </a:prstGeom>
          <a:noFill/>
          <a:ln w="28575">
            <a:solidFill>
              <a:schemeClr val="bg2"/>
            </a:solidFill>
            <a:miter/>
          </a:ln>
        </p:spPr>
      </p:pic>
      <p:pic>
        <p:nvPicPr>
          <p:cNvPr id="14339" name="Picture 5" descr="식용옥수수개체"/>
          <p:cNvPicPr>
            <a:picLocks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3528" y="1772816"/>
            <a:ext cx="4104456" cy="2736304"/>
          </a:xfrm>
          <a:prstGeom prst="rect">
            <a:avLst/>
          </a:prstGeom>
          <a:noFill/>
          <a:ln w="28575">
            <a:solidFill>
              <a:schemeClr val="bg2"/>
            </a:solidFill>
            <a:miter/>
          </a:ln>
        </p:spPr>
      </p:pic>
      <p:sp>
        <p:nvSpPr>
          <p:cNvPr id="14340" name="Text Box 6"/>
          <p:cNvSpPr txBox="1">
            <a:spLocks noChangeArrowheads="1"/>
          </p:cNvSpPr>
          <p:nvPr/>
        </p:nvSpPr>
        <p:spPr>
          <a:xfrm>
            <a:off x="395536" y="836712"/>
            <a:ext cx="2176463" cy="447257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2400">
                <a:solidFill>
                  <a:srgbClr val="003399"/>
                </a:solidFill>
                <a:latin typeface="HY견고딕"/>
                <a:ea typeface="HY견고딕"/>
              </a:rPr>
              <a:t>식용 풋옥수수</a:t>
            </a:r>
          </a:p>
        </p:txBody>
      </p:sp>
      <p:sp>
        <p:nvSpPr>
          <p:cNvPr id="14341" name="Text Box 7"/>
          <p:cNvSpPr txBox="1">
            <a:spLocks noChangeArrowheads="1"/>
          </p:cNvSpPr>
          <p:nvPr/>
        </p:nvSpPr>
        <p:spPr>
          <a:xfrm>
            <a:off x="4860032" y="836712"/>
            <a:ext cx="2357438" cy="447257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2400">
                <a:solidFill>
                  <a:srgbClr val="003399"/>
                </a:solidFill>
                <a:latin typeface="HY견고딕"/>
                <a:ea typeface="HY견고딕"/>
              </a:rPr>
              <a:t>일반 옥수수</a:t>
            </a:r>
          </a:p>
        </p:txBody>
      </p:sp>
      <p:pic>
        <p:nvPicPr>
          <p:cNvPr id="14342" name="Picture 8" descr="5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932363" y="2708275"/>
            <a:ext cx="757237" cy="9906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4343" name="Text Box 9"/>
          <p:cNvSpPr txBox="1">
            <a:spLocks noChangeArrowheads="1"/>
          </p:cNvSpPr>
          <p:nvPr/>
        </p:nvSpPr>
        <p:spPr>
          <a:xfrm>
            <a:off x="71438" y="4857750"/>
            <a:ext cx="4643437" cy="106489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  ○ </a:t>
            </a:r>
            <a:r>
              <a:rPr lang="ko-KR" altLang="en-US" sz="1400">
                <a:solidFill>
                  <a:srgbClr val="0000CC"/>
                </a:solidFill>
                <a:latin typeface="HY견고딕"/>
                <a:ea typeface="HY견고딕"/>
              </a:rPr>
              <a:t>찰옥수수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(waxy corn)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–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찰성전분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간식용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공업용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 lang="ko-KR" altLang="en-US"/>
            </a:pP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  ○ </a:t>
            </a:r>
            <a:r>
              <a:rPr lang="ko-KR" altLang="en-US" sz="1400">
                <a:solidFill>
                  <a:srgbClr val="0000CC"/>
                </a:solidFill>
                <a:latin typeface="HY견고딕"/>
                <a:ea typeface="HY견고딕"/>
              </a:rPr>
              <a:t>단옥수수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(sweet corn)-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당질전분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 lang="ko-KR" altLang="en-US"/>
            </a:pP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  ○ </a:t>
            </a:r>
            <a:r>
              <a:rPr lang="ko-KR" altLang="en-US" sz="1400">
                <a:solidFill>
                  <a:srgbClr val="0000CC"/>
                </a:solidFill>
                <a:latin typeface="HY견고딕"/>
                <a:ea typeface="HY견고딕"/>
              </a:rPr>
              <a:t>초당옥수수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(super sweet corn)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-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당질전분</a:t>
            </a:r>
          </a:p>
          <a:p>
            <a:pPr>
              <a:lnSpc>
                <a:spcPct val="70000"/>
              </a:lnSpc>
              <a:spcBef>
                <a:spcPct val="50000"/>
              </a:spcBef>
              <a:defRPr lang="ko-KR" altLang="en-US"/>
            </a:pP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  ○ </a:t>
            </a:r>
            <a:r>
              <a:rPr lang="ko-KR" altLang="en-US" sz="1400">
                <a:solidFill>
                  <a:srgbClr val="0000CC"/>
                </a:solidFill>
                <a:latin typeface="HY견고딕"/>
                <a:ea typeface="HY견고딕"/>
              </a:rPr>
              <a:t>튀김옥수수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(pop corn)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–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극단적 경립종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간식용</a:t>
            </a:r>
          </a:p>
        </p:txBody>
      </p:sp>
      <p:sp>
        <p:nvSpPr>
          <p:cNvPr id="14344" name="Text Box 10"/>
          <p:cNvSpPr txBox="1">
            <a:spLocks noChangeArrowheads="1"/>
          </p:cNvSpPr>
          <p:nvPr/>
        </p:nvSpPr>
        <p:spPr>
          <a:xfrm>
            <a:off x="4714875" y="4857750"/>
            <a:ext cx="4214813" cy="115062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○ </a:t>
            </a:r>
            <a:r>
              <a:rPr lang="ko-KR" altLang="en-US" sz="1400">
                <a:solidFill>
                  <a:srgbClr val="0000CC"/>
                </a:solidFill>
                <a:latin typeface="HY견고딕"/>
                <a:ea typeface="HY견고딕"/>
              </a:rPr>
              <a:t>마치종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(dent corn)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–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측면 경질전분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상부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    연질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전분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수량성이 높음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사료용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공업용 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○ </a:t>
            </a:r>
            <a:r>
              <a:rPr lang="ko-KR" altLang="en-US" sz="1400">
                <a:solidFill>
                  <a:srgbClr val="0000CC"/>
                </a:solidFill>
                <a:latin typeface="HY견고딕"/>
                <a:ea typeface="HY견고딕"/>
              </a:rPr>
              <a:t>경립종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(flint corn)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–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연질전분 소량함유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식용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, </a:t>
            </a:r>
          </a:p>
          <a:p>
            <a:pPr lvl="0">
              <a:defRPr lang="ko-KR" altLang="en-US"/>
            </a:pP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사료용</a:t>
            </a:r>
            <a:r>
              <a:rPr lang="en-US" altLang="ko-KR" sz="1400">
                <a:solidFill>
                  <a:schemeClr val="tx1"/>
                </a:solidFill>
                <a:latin typeface="HY견고딕"/>
                <a:ea typeface="HY견고딕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HY견고딕"/>
                <a:ea typeface="HY견고딕"/>
              </a:rPr>
              <a:t>공업용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10_전시포_일미찰_인테러뱅용_전체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855" y="1628799"/>
            <a:ext cx="1697191" cy="4680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직사각형 12"/>
          <p:cNvSpPr/>
          <p:nvPr/>
        </p:nvSpPr>
        <p:spPr>
          <a:xfrm>
            <a:off x="467544" y="620688"/>
            <a:ext cx="3040062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버릴 것이 없다</a:t>
            </a:r>
            <a:endParaRPr lang="ko-KR" alt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4525091" y="1815207"/>
            <a:ext cx="776523" cy="4498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2400" b="1">
                <a:ln w="952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산업</a:t>
            </a:r>
            <a:endParaRPr lang="en-US" altLang="ko-KR" sz="2400" b="1">
              <a:ln w="9525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16" name="타원 15"/>
          <p:cNvSpPr>
            <a:spLocks noChangeAspect="1"/>
          </p:cNvSpPr>
          <p:nvPr/>
        </p:nvSpPr>
        <p:spPr>
          <a:xfrm>
            <a:off x="1411288" y="1665288"/>
            <a:ext cx="900112" cy="900112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17" name="그림 8" descr="일미찰_웅수_둥근모양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65263" y="1720850"/>
            <a:ext cx="792162" cy="790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8" name="타원 17"/>
          <p:cNvSpPr>
            <a:spLocks noChangeAspect="1"/>
          </p:cNvSpPr>
          <p:nvPr/>
        </p:nvSpPr>
        <p:spPr>
          <a:xfrm>
            <a:off x="1430338" y="2636838"/>
            <a:ext cx="900112" cy="900112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9" name="타원 18"/>
          <p:cNvSpPr>
            <a:spLocks noChangeAspect="1"/>
          </p:cNvSpPr>
          <p:nvPr/>
        </p:nvSpPr>
        <p:spPr>
          <a:xfrm>
            <a:off x="1430338" y="3608388"/>
            <a:ext cx="900112" cy="900112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0" name="타원 19"/>
          <p:cNvSpPr>
            <a:spLocks noChangeAspect="1"/>
          </p:cNvSpPr>
          <p:nvPr/>
        </p:nvSpPr>
        <p:spPr>
          <a:xfrm>
            <a:off x="1430338" y="4581525"/>
            <a:ext cx="900112" cy="90011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1" name="타원 20"/>
          <p:cNvSpPr>
            <a:spLocks noChangeAspect="1"/>
          </p:cNvSpPr>
          <p:nvPr/>
        </p:nvSpPr>
        <p:spPr>
          <a:xfrm>
            <a:off x="1430338" y="5553075"/>
            <a:ext cx="900112" cy="90011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22" name="그림 11" descr="일미찰_잎_둥근모양.png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85900" y="2693988"/>
            <a:ext cx="790575" cy="7921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3" name="그림 20" descr="일미찰_이삭_둥근모양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485900" y="3663950"/>
            <a:ext cx="792163" cy="7921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4" name="그림 21" descr="찰옥4호_수염_둥근모양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485900" y="4633913"/>
            <a:ext cx="790575" cy="7921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5" name="그림 22" descr="일미찰_줄기_둥근모양.png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485900" y="5608638"/>
            <a:ext cx="790575" cy="7921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TextBox 25"/>
          <p:cNvSpPr txBox="1"/>
          <p:nvPr/>
        </p:nvSpPr>
        <p:spPr>
          <a:xfrm>
            <a:off x="2329559" y="1700808"/>
            <a:ext cx="1181356" cy="6975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4000" b="1">
                <a:ln w="9525">
                  <a:solidFill>
                    <a:schemeClr val="tx1"/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수술</a:t>
            </a:r>
            <a:endParaRPr lang="en-US" altLang="ko-KR" sz="4000" b="1">
              <a:ln w="9525">
                <a:solidFill>
                  <a:schemeClr val="tx1"/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9559" y="2649106"/>
            <a:ext cx="688009" cy="6922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4000" b="1">
                <a:ln w="9525">
                  <a:solidFill>
                    <a:schemeClr val="tx1"/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잎</a:t>
            </a:r>
            <a:endParaRPr lang="en-US" altLang="ko-KR" sz="4000" b="1">
              <a:ln w="9525">
                <a:solidFill>
                  <a:schemeClr val="tx1"/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9559" y="3657218"/>
            <a:ext cx="1181356" cy="6938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4000" b="1">
                <a:ln w="9525">
                  <a:solidFill>
                    <a:schemeClr val="tx1"/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이삭</a:t>
            </a:r>
            <a:endParaRPr lang="en-US" altLang="ko-KR" sz="4000" b="1">
              <a:ln w="9525">
                <a:solidFill>
                  <a:schemeClr val="tx1"/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29559" y="4665330"/>
            <a:ext cx="1181356" cy="6953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4000" b="1">
                <a:ln w="9525">
                  <a:solidFill>
                    <a:schemeClr val="tx1"/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수염</a:t>
            </a:r>
            <a:endParaRPr lang="en-US" altLang="ko-KR" sz="4000" b="1">
              <a:ln w="9525">
                <a:solidFill>
                  <a:schemeClr val="tx1"/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29559" y="5601434"/>
            <a:ext cx="1181356" cy="692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4000" b="1">
                <a:ln w="9525">
                  <a:solidFill>
                    <a:schemeClr val="tx1"/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줄기</a:t>
            </a:r>
            <a:endParaRPr lang="en-US" altLang="ko-KR" sz="4000" b="1">
              <a:ln w="9525">
                <a:solidFill>
                  <a:schemeClr val="tx1"/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cxnSp>
        <p:nvCxnSpPr>
          <p:cNvPr id="31" name="직선 연결선 30"/>
          <p:cNvCxnSpPr>
            <a:stCxn id="26" idx="3"/>
            <a:endCxn id="15" idx="1"/>
          </p:cNvCxnSpPr>
          <p:nvPr/>
        </p:nvCxnSpPr>
        <p:spPr>
          <a:xfrm flipV="1">
            <a:off x="3521075" y="2046288"/>
            <a:ext cx="1003300" cy="79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>
            <a:spLocks noChangeArrowheads="1"/>
          </p:cNvSpPr>
          <p:nvPr/>
        </p:nvSpPr>
        <p:spPr>
          <a:xfrm>
            <a:off x="5249863" y="1908175"/>
            <a:ext cx="2690177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기능성소재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토양개량 등</a:t>
            </a:r>
            <a:endParaRPr lang="en-US" altLang="ko-KR">
              <a:latin typeface="HY동녘B"/>
              <a:ea typeface="HY동녘B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91028" y="2780928"/>
            <a:ext cx="787395" cy="4461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2400" b="1">
                <a:ln w="952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농업</a:t>
            </a:r>
            <a:endParaRPr lang="en-US" altLang="ko-KR" sz="2400" b="1">
              <a:ln w="9525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cxnSp>
        <p:nvCxnSpPr>
          <p:cNvPr id="34" name="직선 연결선 33"/>
          <p:cNvCxnSpPr>
            <a:endCxn id="33" idx="1"/>
          </p:cNvCxnSpPr>
          <p:nvPr/>
        </p:nvCxnSpPr>
        <p:spPr>
          <a:xfrm>
            <a:off x="3481388" y="2997200"/>
            <a:ext cx="1009650" cy="1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>
            <a:spLocks noChangeArrowheads="1"/>
          </p:cNvSpPr>
          <p:nvPr/>
        </p:nvSpPr>
        <p:spPr>
          <a:xfrm>
            <a:off x="5208588" y="2852738"/>
            <a:ext cx="2769552" cy="3698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유기질 비료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섬유원료 등</a:t>
            </a:r>
            <a:endParaRPr lang="en-US" altLang="ko-KR">
              <a:latin typeface="HY동녘B"/>
              <a:ea typeface="HY동녘B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08461" y="4551511"/>
            <a:ext cx="774104" cy="4472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2400" b="1">
                <a:ln w="952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식품</a:t>
            </a:r>
            <a:endParaRPr lang="en-US" altLang="ko-KR" sz="2400" b="1">
              <a:ln w="9525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99130" y="4979694"/>
            <a:ext cx="773910" cy="4476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2400" b="1">
                <a:ln w="952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의약</a:t>
            </a:r>
            <a:endParaRPr lang="en-US" altLang="ko-KR" sz="2400" b="1">
              <a:ln w="9525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cxnSp>
        <p:nvCxnSpPr>
          <p:cNvPr id="38" name="꺾인 연결선 37"/>
          <p:cNvCxnSpPr>
            <a:stCxn id="36" idx="1"/>
            <a:endCxn id="37" idx="1"/>
          </p:cNvCxnSpPr>
          <p:nvPr/>
        </p:nvCxnSpPr>
        <p:spPr>
          <a:xfrm rot="10800000" flipV="1">
            <a:off x="4498975" y="4781550"/>
            <a:ext cx="9525" cy="428625"/>
          </a:xfrm>
          <a:prstGeom prst="bentConnector3">
            <a:avLst>
              <a:gd name="adj1" fmla="val 254989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3521075" y="5013325"/>
            <a:ext cx="752475" cy="6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2"/>
          <p:cNvSpPr txBox="1">
            <a:spLocks noChangeArrowheads="1"/>
          </p:cNvSpPr>
          <p:nvPr/>
        </p:nvSpPr>
        <p:spPr>
          <a:xfrm>
            <a:off x="5200650" y="4541838"/>
            <a:ext cx="3908425" cy="49498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음료수</a:t>
            </a:r>
            <a:endParaRPr lang="en-US" altLang="ko-KR">
              <a:latin typeface="HY동녘B"/>
              <a:ea typeface="HY동녘B"/>
            </a:endParaRPr>
          </a:p>
        </p:txBody>
      </p:sp>
      <p:sp>
        <p:nvSpPr>
          <p:cNvPr id="41" name="TextBox 45"/>
          <p:cNvSpPr txBox="1">
            <a:spLocks noChangeArrowheads="1"/>
          </p:cNvSpPr>
          <p:nvPr/>
        </p:nvSpPr>
        <p:spPr>
          <a:xfrm>
            <a:off x="5192713" y="4979988"/>
            <a:ext cx="3563936" cy="49498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항암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이뇨제</a:t>
            </a:r>
            <a:endParaRPr lang="en-US" altLang="ko-KR">
              <a:latin typeface="HY동녘B"/>
              <a:ea typeface="HY동녘B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11181" y="5517232"/>
            <a:ext cx="78739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2400" b="1">
                <a:ln w="952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농업</a:t>
            </a:r>
            <a:endParaRPr lang="en-US" altLang="ko-KR" sz="2400" b="1">
              <a:ln w="9525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29843" y="5963578"/>
            <a:ext cx="1088760" cy="4448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2400" b="1">
                <a:ln w="952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에너지</a:t>
            </a:r>
            <a:endParaRPr lang="en-US" altLang="ko-KR" sz="2400" b="1">
              <a:ln w="9525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cxnSp>
        <p:nvCxnSpPr>
          <p:cNvPr id="44" name="꺾인 연결선 43"/>
          <p:cNvCxnSpPr>
            <a:stCxn id="42" idx="1"/>
            <a:endCxn id="43" idx="1"/>
          </p:cNvCxnSpPr>
          <p:nvPr/>
        </p:nvCxnSpPr>
        <p:spPr>
          <a:xfrm rot="10800000" flipH="1" flipV="1">
            <a:off x="4511675" y="5748338"/>
            <a:ext cx="17463" cy="446087"/>
          </a:xfrm>
          <a:prstGeom prst="bentConnector3">
            <a:avLst>
              <a:gd name="adj1" fmla="val -122494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21075" y="5949950"/>
            <a:ext cx="752475" cy="47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2"/>
          <p:cNvSpPr txBox="1">
            <a:spLocks noChangeArrowheads="1"/>
          </p:cNvSpPr>
          <p:nvPr/>
        </p:nvSpPr>
        <p:spPr>
          <a:xfrm>
            <a:off x="5559425" y="5949950"/>
            <a:ext cx="3908425" cy="49657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바이오가스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펠렛 등</a:t>
            </a:r>
            <a:endParaRPr lang="en-US" altLang="ko-KR">
              <a:latin typeface="HY동녘B"/>
              <a:ea typeface="HY동녘B"/>
            </a:endParaRPr>
          </a:p>
        </p:txBody>
      </p:sp>
      <p:sp>
        <p:nvSpPr>
          <p:cNvPr id="47" name="TextBox 45"/>
          <p:cNvSpPr txBox="1">
            <a:spLocks noChangeArrowheads="1"/>
          </p:cNvSpPr>
          <p:nvPr/>
        </p:nvSpPr>
        <p:spPr>
          <a:xfrm>
            <a:off x="5186363" y="5529263"/>
            <a:ext cx="4103686" cy="50641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축사용 펠렛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사일리지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유기질비료</a:t>
            </a:r>
            <a:endParaRPr lang="en-US" altLang="ko-KR">
              <a:latin typeface="HY동녘B"/>
              <a:ea typeface="HY동녘B"/>
            </a:endParaRPr>
          </a:p>
        </p:txBody>
      </p:sp>
      <p:sp>
        <p:nvSpPr>
          <p:cNvPr id="49" name="Text Box 4"/>
          <p:cNvSpPr txBox="1">
            <a:spLocks noChangeArrowheads="1"/>
          </p:cNvSpPr>
          <p:nvPr/>
        </p:nvSpPr>
        <p:spPr>
          <a:xfrm>
            <a:off x="825996" y="92089"/>
            <a:ext cx="4610100" cy="41116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일반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67945" y="1484784"/>
            <a:ext cx="776470" cy="446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2400" b="1">
                <a:ln w="952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식품</a:t>
            </a:r>
            <a:endParaRPr lang="en-US" altLang="ko-KR" sz="2400" b="1">
              <a:ln w="9525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67945" y="2492896"/>
            <a:ext cx="776470" cy="4484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2400" b="1">
                <a:ln w="952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의약</a:t>
            </a:r>
            <a:endParaRPr lang="en-US" altLang="ko-KR" sz="2400" b="1">
              <a:ln w="9525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7945" y="3212976"/>
            <a:ext cx="7764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2400" b="1">
                <a:ln w="952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산업</a:t>
            </a:r>
            <a:endParaRPr lang="en-US" altLang="ko-KR" sz="2400" b="1">
              <a:ln w="9525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67945" y="4191471"/>
            <a:ext cx="1088760" cy="4452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2400" b="1">
                <a:ln w="952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에너지</a:t>
            </a:r>
            <a:endParaRPr lang="en-US" altLang="ko-KR" sz="2400" b="1">
              <a:ln w="9525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 rot="10800000" flipV="1">
            <a:off x="4067944" y="1730424"/>
            <a:ext cx="1588" cy="2706687"/>
          </a:xfrm>
          <a:prstGeom prst="bentConnector3">
            <a:avLst>
              <a:gd name="adj1" fmla="val 1439546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37" idx="3"/>
          </p:cNvCxnSpPr>
          <p:nvPr/>
        </p:nvCxnSpPr>
        <p:spPr>
          <a:xfrm flipV="1">
            <a:off x="3521075" y="4005263"/>
            <a:ext cx="330200" cy="6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2"/>
          <p:cNvSpPr txBox="1">
            <a:spLocks noChangeArrowheads="1"/>
          </p:cNvSpPr>
          <p:nvPr/>
        </p:nvSpPr>
        <p:spPr>
          <a:xfrm>
            <a:off x="4730750" y="1485404"/>
            <a:ext cx="3908425" cy="90346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전분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콘플레이크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시럽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양조</a:t>
            </a:r>
            <a:r>
              <a:rPr lang="en-US" altLang="ko-KR">
                <a:latin typeface="HY동녘B"/>
                <a:ea typeface="HY동녘B"/>
              </a:rPr>
              <a:t>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감미료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아이스크림 등</a:t>
            </a:r>
            <a:endParaRPr lang="en-US" altLang="ko-KR">
              <a:latin typeface="HY동녘B"/>
              <a:ea typeface="HY동녘B"/>
            </a:endParaRPr>
          </a:p>
        </p:txBody>
      </p:sp>
      <p:sp>
        <p:nvSpPr>
          <p:cNvPr id="19" name="TextBox 43"/>
          <p:cNvSpPr txBox="1">
            <a:spLocks noChangeArrowheads="1"/>
          </p:cNvSpPr>
          <p:nvPr/>
        </p:nvSpPr>
        <p:spPr>
          <a:xfrm>
            <a:off x="4787900" y="2498229"/>
            <a:ext cx="3910013" cy="500241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잇몸치료제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항생제 생산원료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치약</a:t>
            </a:r>
            <a:endParaRPr lang="en-US" altLang="ko-KR">
              <a:latin typeface="HY동녘B"/>
              <a:ea typeface="HY동녘B"/>
            </a:endParaRPr>
          </a:p>
        </p:txBody>
      </p:sp>
      <p:sp>
        <p:nvSpPr>
          <p:cNvPr id="20" name="TextBox 44"/>
          <p:cNvSpPr txBox="1">
            <a:spLocks noChangeArrowheads="1"/>
          </p:cNvSpPr>
          <p:nvPr/>
        </p:nvSpPr>
        <p:spPr>
          <a:xfrm>
            <a:off x="4787900" y="3212604"/>
            <a:ext cx="3910013" cy="909816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벽지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바닥재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친환경 플라스틱</a:t>
            </a:r>
            <a:r>
              <a:rPr lang="en-US" altLang="ko-KR">
                <a:latin typeface="HY동녘B"/>
                <a:ea typeface="HY동녘B"/>
              </a:rPr>
              <a:t>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화장품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사진필름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구두약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페인트 등</a:t>
            </a:r>
            <a:endParaRPr lang="en-US" altLang="ko-KR">
              <a:latin typeface="HY동녘B"/>
              <a:ea typeface="HY동녘B"/>
            </a:endParaRPr>
          </a:p>
        </p:txBody>
      </p:sp>
      <p:sp>
        <p:nvSpPr>
          <p:cNvPr id="21" name="TextBox 45"/>
          <p:cNvSpPr txBox="1">
            <a:spLocks noChangeArrowheads="1"/>
          </p:cNvSpPr>
          <p:nvPr/>
        </p:nvSpPr>
        <p:spPr>
          <a:xfrm>
            <a:off x="5076825" y="4209554"/>
            <a:ext cx="3562350" cy="493891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>
                <a:latin typeface="HY동녘B"/>
                <a:ea typeface="HY동녘B"/>
              </a:rPr>
              <a:t>바이오에탄올</a:t>
            </a:r>
            <a:r>
              <a:rPr lang="en-US" altLang="ko-KR">
                <a:latin typeface="HY동녘B"/>
                <a:ea typeface="HY동녘B"/>
              </a:rPr>
              <a:t>, </a:t>
            </a:r>
            <a:r>
              <a:rPr lang="ko-KR" altLang="en-US">
                <a:latin typeface="HY동녘B"/>
                <a:ea typeface="HY동녘B"/>
              </a:rPr>
              <a:t>난방연료</a:t>
            </a:r>
            <a:endParaRPr lang="en-US" altLang="ko-KR">
              <a:latin typeface="HY동녘B"/>
              <a:ea typeface="HY동녘B"/>
            </a:endParaRPr>
          </a:p>
        </p:txBody>
      </p:sp>
      <p:pic>
        <p:nvPicPr>
          <p:cNvPr id="22" name="그림 21" descr="10_전시포_일미찰_인테러뱅용_전체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855" y="1628799"/>
            <a:ext cx="1697191" cy="4680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직사각형 22"/>
          <p:cNvSpPr/>
          <p:nvPr/>
        </p:nvSpPr>
        <p:spPr>
          <a:xfrm>
            <a:off x="467544" y="620688"/>
            <a:ext cx="3040062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버릴 것이 없다</a:t>
            </a:r>
            <a:endParaRPr lang="ko-KR" altLang="en-US" sz="2800"/>
          </a:p>
        </p:txBody>
      </p:sp>
      <p:sp>
        <p:nvSpPr>
          <p:cNvPr id="25" name="타원 24"/>
          <p:cNvSpPr>
            <a:spLocks noChangeAspect="1"/>
          </p:cNvSpPr>
          <p:nvPr/>
        </p:nvSpPr>
        <p:spPr>
          <a:xfrm>
            <a:off x="1411288" y="1665288"/>
            <a:ext cx="900112" cy="900112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26" name="그림 8" descr="일미찰_웅수_둥근모양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65263" y="1720850"/>
            <a:ext cx="792162" cy="790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7" name="타원 26"/>
          <p:cNvSpPr>
            <a:spLocks noChangeAspect="1"/>
          </p:cNvSpPr>
          <p:nvPr/>
        </p:nvSpPr>
        <p:spPr>
          <a:xfrm>
            <a:off x="1430338" y="2636838"/>
            <a:ext cx="900112" cy="900112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8" name="타원 27"/>
          <p:cNvSpPr>
            <a:spLocks noChangeAspect="1"/>
          </p:cNvSpPr>
          <p:nvPr/>
        </p:nvSpPr>
        <p:spPr>
          <a:xfrm>
            <a:off x="1430338" y="3608388"/>
            <a:ext cx="900112" cy="900112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9" name="타원 28"/>
          <p:cNvSpPr>
            <a:spLocks noChangeAspect="1"/>
          </p:cNvSpPr>
          <p:nvPr/>
        </p:nvSpPr>
        <p:spPr>
          <a:xfrm>
            <a:off x="1430338" y="4581525"/>
            <a:ext cx="900112" cy="90011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0" name="타원 29"/>
          <p:cNvSpPr>
            <a:spLocks noChangeAspect="1"/>
          </p:cNvSpPr>
          <p:nvPr/>
        </p:nvSpPr>
        <p:spPr>
          <a:xfrm>
            <a:off x="1430338" y="5553075"/>
            <a:ext cx="900112" cy="90011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31" name="그림 11" descr="일미찰_잎_둥근모양.png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85900" y="2693988"/>
            <a:ext cx="790575" cy="7921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2" name="그림 20" descr="일미찰_이삭_둥근모양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485900" y="3663950"/>
            <a:ext cx="792163" cy="7921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3" name="그림 21" descr="찰옥4호_수염_둥근모양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485900" y="4633913"/>
            <a:ext cx="790575" cy="7921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4" name="그림 22" descr="일미찰_줄기_둥근모양.png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485900" y="5608638"/>
            <a:ext cx="790575" cy="7921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TextBox 34"/>
          <p:cNvSpPr txBox="1"/>
          <p:nvPr/>
        </p:nvSpPr>
        <p:spPr>
          <a:xfrm>
            <a:off x="2329559" y="1700808"/>
            <a:ext cx="1181356" cy="6975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4000" b="1">
                <a:ln w="9525">
                  <a:solidFill>
                    <a:schemeClr val="tx1"/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수술</a:t>
            </a:r>
            <a:endParaRPr lang="en-US" altLang="ko-KR" sz="4000" b="1">
              <a:ln w="9525">
                <a:solidFill>
                  <a:schemeClr val="tx1"/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9559" y="2649106"/>
            <a:ext cx="688009" cy="6922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4000" b="1">
                <a:ln w="9525">
                  <a:solidFill>
                    <a:schemeClr val="tx1"/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잎</a:t>
            </a:r>
            <a:endParaRPr lang="en-US" altLang="ko-KR" sz="4000" b="1">
              <a:ln w="9525">
                <a:solidFill>
                  <a:schemeClr val="tx1"/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29559" y="3657218"/>
            <a:ext cx="1181356" cy="6938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4000" b="1">
                <a:ln w="9525">
                  <a:solidFill>
                    <a:schemeClr val="tx1"/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이삭</a:t>
            </a:r>
            <a:endParaRPr lang="en-US" altLang="ko-KR" sz="4000" b="1">
              <a:ln w="9525">
                <a:solidFill>
                  <a:schemeClr val="tx1"/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29559" y="4665330"/>
            <a:ext cx="1181356" cy="6953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4000" b="1">
                <a:ln w="9525">
                  <a:solidFill>
                    <a:schemeClr val="tx1"/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수염</a:t>
            </a:r>
            <a:endParaRPr lang="en-US" altLang="ko-KR" sz="4000" b="1">
              <a:ln w="9525">
                <a:solidFill>
                  <a:schemeClr val="tx1"/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29559" y="5601434"/>
            <a:ext cx="1181356" cy="692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4000" b="1">
                <a:ln w="9525">
                  <a:solidFill>
                    <a:schemeClr val="tx1"/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동녘B"/>
                <a:ea typeface="HY동녘B"/>
              </a:rPr>
              <a:t>줄기</a:t>
            </a:r>
            <a:endParaRPr lang="en-US" altLang="ko-KR" sz="4000" b="1">
              <a:ln w="9525">
                <a:solidFill>
                  <a:schemeClr val="tx1"/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동녘B"/>
              <a:ea typeface="HY동녘B"/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>
          <a:xfrm>
            <a:off x="825996" y="92089"/>
            <a:ext cx="4610100" cy="41116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일반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40" name="_x24868224" descr="EMB000005943775"/>
          <p:cNvPicPr>
            <a:picLocks noChangeAspect="1" noChangeArrowheads="1"/>
          </p:cNvPicPr>
          <p:nvPr/>
        </p:nvPicPr>
        <p:blipFill rotWithShape="1">
          <a:blip r:embed="rId9"/>
          <a:srcRect b="20370"/>
          <a:stretch>
            <a:fillRect/>
          </a:stretch>
        </p:blipFill>
        <p:spPr>
          <a:xfrm>
            <a:off x="4860032" y="4869160"/>
            <a:ext cx="3672408" cy="1574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그림 3" descr="Untitled-1.png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3875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4" name="Text Box 4"/>
          <p:cNvSpPr txBox="1">
            <a:spLocks noChangeArrowheads="1"/>
          </p:cNvSpPr>
          <p:nvPr/>
        </p:nvSpPr>
        <p:spPr>
          <a:xfrm>
            <a:off x="825624" y="90468"/>
            <a:ext cx="4610100" cy="41116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품종 및 보급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5536" y="620688"/>
            <a:ext cx="3995936" cy="57673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 옥수수 육성 기관</a:t>
            </a:r>
            <a:endParaRPr lang="ko-KR" altLang="en-US" sz="3600">
              <a:latin typeface="HY헤드라인M"/>
              <a:ea typeface="HY헤드라인M"/>
            </a:endParaRPr>
          </a:p>
        </p:txBody>
      </p:sp>
      <p:graphicFrame>
        <p:nvGraphicFramePr>
          <p:cNvPr id="17" name="Group 159"/>
          <p:cNvGraphicFramePr>
            <a:graphicFrameLocks noGrp="1"/>
          </p:cNvGraphicFramePr>
          <p:nvPr/>
        </p:nvGraphicFramePr>
        <p:xfrm>
          <a:off x="0" y="1859658"/>
          <a:ext cx="9143999" cy="3945606"/>
        </p:xfrm>
        <a:graphic>
          <a:graphicData uri="http://schemas.openxmlformats.org/drawingml/2006/table">
            <a:tbl>
              <a:tblPr/>
              <a:tblGrid>
                <a:gridCol w="899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4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3658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구 분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육종기관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육성품종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28575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658">
                <a:tc rowSpan="3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기 관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농촌진흥청 식량원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찰옥</a:t>
                      </a:r>
                      <a:r>
                        <a:rPr lang="en-US" altLang="ko-KR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4</a:t>
                      </a:r>
                      <a:r>
                        <a:rPr lang="ko-KR" altLang="en-US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호</a:t>
                      </a:r>
                      <a:r>
                        <a:rPr lang="en-US" altLang="ko-KR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일미찰</a:t>
                      </a:r>
                      <a:r>
                        <a:rPr lang="en-US" altLang="ko-KR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흑진주찰</a:t>
                      </a:r>
                      <a:r>
                        <a:rPr lang="en-US" altLang="ko-KR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얼룩찰</a:t>
                      </a:r>
                      <a:r>
                        <a:rPr lang="en-US" altLang="ko-KR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1</a:t>
                      </a:r>
                      <a:r>
                        <a:rPr lang="ko-KR" altLang="en-US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호</a:t>
                      </a:r>
                      <a:r>
                        <a:rPr lang="en-US" altLang="ko-KR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 b="0" i="0" spc="-104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고당옥 등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285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658">
                <a:tc v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강원도옥수수시험장</a:t>
                      </a:r>
                      <a:endParaRPr lang="en-US" altLang="ko-KR" sz="2000" b="0" i="0">
                        <a:solidFill>
                          <a:schemeClr val="tx1"/>
                        </a:solidFill>
                        <a:latin typeface="휴먼모음T"/>
                        <a:ea typeface="휴먼모음T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미백찰</a:t>
                      </a:r>
                      <a:r>
                        <a:rPr lang="en-US" altLang="ko-KR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흑점찰</a:t>
                      </a:r>
                      <a:r>
                        <a:rPr lang="en-US" altLang="ko-KR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미백</a:t>
                      </a:r>
                      <a:r>
                        <a:rPr lang="en-US" altLang="ko-KR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2</a:t>
                      </a: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호</a:t>
                      </a:r>
                      <a:r>
                        <a:rPr lang="en-US" altLang="ko-KR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미흑찰 등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285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58">
                <a:tc v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경북도원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감미옥</a:t>
                      </a:r>
                      <a:r>
                        <a:rPr lang="en-US" altLang="ko-KR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감미찰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285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658">
                <a:tc rowSpan="3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대 학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경북대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곡실용</a:t>
                      </a:r>
                      <a:r>
                        <a:rPr lang="en-US" altLang="ko-KR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찰옥수수</a:t>
                      </a:r>
                      <a:r>
                        <a:rPr lang="en-US" altLang="ko-KR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초당옥수수 품종개발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285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658">
                <a:tc v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충남대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찰옥수수 품종개발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285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658">
                <a:tc vMerge="1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동국대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초당옥수수 품종개발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</a:lnL>
                    <a:lnR w="285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8000" y="1389063"/>
          <a:ext cx="8250989" cy="4693228"/>
        </p:xfrm>
        <a:graphic>
          <a:graphicData uri="http://schemas.openxmlformats.org/drawingml/2006/table">
            <a:tbl>
              <a:tblPr/>
              <a:tblGrid>
                <a:gridCol w="985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0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70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종 류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품종명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육성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종자 생산기관 및 종묘업체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5939">
                <a:tc rowSpan="4"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-2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찰옥수수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찰옥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4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호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-116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국산종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-18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민간업체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농협종묘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 (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주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)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농우바이오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</a:p>
                    <a:p>
                      <a:pPr marL="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주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)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아시아종묘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 (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주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)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동부한농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</a:t>
                      </a:r>
                    </a:p>
                    <a:p>
                      <a:pPr marL="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주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)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코레곤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제일종묘농산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</a:t>
                      </a:r>
                    </a:p>
                    <a:p>
                      <a:pPr marL="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 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보라종묘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40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-8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일미찰</a:t>
                      </a:r>
                      <a:r>
                        <a:rPr lang="en-US" altLang="ko-KR" sz="1600" kern="0" spc="-8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1600" kern="0" spc="-26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얼룩찰</a:t>
                      </a:r>
                      <a:r>
                        <a:rPr lang="en-US" altLang="ko-KR" sz="1600" kern="0" spc="-26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1</a:t>
                      </a:r>
                      <a:r>
                        <a:rPr lang="ko-KR" altLang="en-US" sz="1600" kern="0" spc="-26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호</a:t>
                      </a:r>
                      <a:r>
                        <a:rPr lang="en-US" altLang="ko-KR" sz="1600" kern="0" spc="-26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1600" kern="0" spc="-26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흑진주찰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600" kern="0" spc="-116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〃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〃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주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)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동부한농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40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-8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미백</a:t>
                      </a:r>
                      <a:r>
                        <a:rPr lang="en-US" altLang="ko-KR" sz="1600" kern="0" spc="-8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2</a:t>
                      </a:r>
                      <a:r>
                        <a:rPr lang="ko-KR" altLang="en-US" sz="1600" kern="0" spc="-8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호</a:t>
                      </a:r>
                      <a:r>
                        <a:rPr lang="en-US" altLang="ko-KR" sz="1600" kern="0" spc="-8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1600" kern="0" spc="-8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미흑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찰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 흑점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2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호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600" kern="0" spc="-116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〃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37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지자체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강원도농업기술원 옥수수시험장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0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연농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1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호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연농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2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호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600" kern="0" spc="-116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〃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-212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민간업체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괴산신협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옥수수나라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0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-2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단옥수수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GCB70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-116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수입종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600" kern="0" spc="-212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-</a:t>
                      </a:r>
                      <a:endParaRPr 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주</a:t>
                      </a:r>
                      <a:r>
                        <a:rPr lang="en-US" altLang="ko-KR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)</a:t>
                      </a: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사카다코리아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702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-26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초당옥수수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감미옥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-116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국산종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지자체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경상북도농업기술원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680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-293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팝콘옥수수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오륜팝콘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600" kern="0" spc="-116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〃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600" kern="0" spc="-116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〃</a:t>
                      </a:r>
                      <a:endParaRPr lang="ko-KR" altLang="en-US" sz="1600" kern="0" spc="5">
                        <a:solidFill>
                          <a:srgbClr val="000000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600" kern="0" spc="5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강원도농업기술원 옥수수시험장</a:t>
                      </a:r>
                    </a:p>
                  </a:txBody>
                  <a:tcPr marL="52222" marR="52222" marT="15314" marB="153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5536" y="620688"/>
            <a:ext cx="5436096" cy="57673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 식용옥수수의 종자 구입처</a:t>
            </a:r>
            <a:endParaRPr lang="ko-KR" altLang="en-US" sz="3600"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>
          <a:xfrm>
            <a:off x="533400" y="3886200"/>
            <a:ext cx="3048000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ko-KR"/>
          </a:p>
        </p:txBody>
      </p:sp>
      <p:grpSp>
        <p:nvGrpSpPr>
          <p:cNvPr id="2" name="그룹 8"/>
          <p:cNvGrpSpPr/>
          <p:nvPr/>
        </p:nvGrpSpPr>
        <p:grpSpPr>
          <a:xfrm>
            <a:off x="0" y="476250"/>
            <a:ext cx="9144000" cy="533400"/>
            <a:chOff x="0" y="519092"/>
            <a:chExt cx="9144000" cy="533421"/>
          </a:xfrm>
        </p:grpSpPr>
        <p:pic>
          <p:nvPicPr>
            <p:cNvPr id="18526" name="Picture 143" descr="banner028"/>
            <p:cNvPicPr>
              <a:picLocks noChangeArrowheads="1"/>
            </p:cNvPicPr>
            <p:nvPr/>
          </p:nvPicPr>
          <p:blipFill rotWithShape="1">
            <a:blip r:embed="rId2">
              <a:lum bright="-30000" contrast="-60000"/>
            </a:blip>
            <a:srcRect/>
            <a:stretch>
              <a:fillRect/>
            </a:stretch>
          </p:blipFill>
          <p:spPr>
            <a:xfrm>
              <a:off x="0" y="519113"/>
              <a:ext cx="9144000" cy="53340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8527" name="직사각형 7"/>
            <p:cNvSpPr>
              <a:spLocks noChangeArrowheads="1"/>
            </p:cNvSpPr>
            <p:nvPr/>
          </p:nvSpPr>
          <p:spPr>
            <a:xfrm>
              <a:off x="357158" y="519091"/>
              <a:ext cx="4411057" cy="51246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Font typeface="Wingdings"/>
                <a:buChar char="q"/>
                <a:defRPr lang="ko-KR" altLang="en-US"/>
              </a:pPr>
              <a:r>
                <a:rPr lang="en-US" altLang="ko-KR" sz="2800">
                  <a:solidFill>
                    <a:schemeClr val="bg1"/>
                  </a:solidFill>
                  <a:latin typeface="HY견고딕"/>
                  <a:ea typeface="HY견고딕"/>
                </a:rPr>
                <a:t> </a:t>
              </a:r>
              <a:r>
                <a:rPr lang="ko-KR" altLang="en-US" sz="2800">
                  <a:solidFill>
                    <a:schemeClr val="bg1"/>
                  </a:solidFill>
                  <a:latin typeface="HY견고딕"/>
                  <a:ea typeface="HY견고딕"/>
                </a:rPr>
                <a:t>흰</a:t>
              </a:r>
              <a:r>
                <a:rPr lang="ko-KR" altLang="en-US" sz="2800">
                  <a:solidFill>
                    <a:srgbClr val="FFFFFF"/>
                  </a:solidFill>
                  <a:latin typeface="HY견고딕"/>
                  <a:ea typeface="HY견고딕"/>
                </a:rPr>
                <a:t>찰옥수수의 품종 특성</a:t>
              </a:r>
              <a:endParaRPr lang="ko-KR" altLang="en-US" sz="3200">
                <a:solidFill>
                  <a:schemeClr val="bg1"/>
                </a:solidFill>
                <a:latin typeface="HY견고딕"/>
                <a:ea typeface="HY견고딕"/>
              </a:endParaRPr>
            </a:p>
          </p:txBody>
        </p:sp>
      </p:grpSp>
      <p:graphicFrame>
        <p:nvGraphicFramePr>
          <p:cNvPr id="9" name="Group 356"/>
          <p:cNvGraphicFramePr/>
          <p:nvPr/>
        </p:nvGraphicFramePr>
        <p:xfrm>
          <a:off x="784225" y="1211263"/>
          <a:ext cx="7358316" cy="3153640"/>
        </p:xfrm>
        <a:graphic>
          <a:graphicData uri="http://schemas.openxmlformats.org/drawingml/2006/table">
            <a:tbl>
              <a:tblPr/>
              <a:tblGrid>
                <a:gridCol w="1016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8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86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10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41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89403"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2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품종명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육성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년도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출사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일수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생육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일수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간장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(㎝)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이삭특성</a:t>
                      </a:r>
                      <a:endParaRPr lang="en-US" altLang="ko-KR" sz="16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수량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개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,㎏/10a)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895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길이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(㎝)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끝달림율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직경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(㎝)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이삭수</a:t>
                      </a:r>
                      <a:endParaRPr lang="ko-KR" altLang="en-US" sz="1500" b="0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이삭중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62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연농</a:t>
                      </a:r>
                      <a:r>
                        <a:rPr lang="en-US" altLang="ko-KR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1</a:t>
                      </a:r>
                      <a:r>
                        <a:rPr lang="ko-KR" altLang="en-US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호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‘99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79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102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0000CC"/>
                          </a:solidFill>
                          <a:latin typeface="HY견고딕"/>
                          <a:ea typeface="HY견고딕"/>
                        </a:rPr>
                        <a:t>223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19.1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93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3.7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5,298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750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62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찰옥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4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호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‘04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80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103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0000CC"/>
                          </a:solidFill>
                          <a:latin typeface="HY견고딕"/>
                          <a:ea typeface="HY견고딕"/>
                        </a:rPr>
                        <a:t>223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19.5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95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4.3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5,595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C00000"/>
                          </a:solidFill>
                          <a:latin typeface="HY견고딕"/>
                          <a:ea typeface="HY견고딕"/>
                        </a:rPr>
                        <a:t>1,105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62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일미찰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‘05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79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C00000"/>
                          </a:solidFill>
                          <a:latin typeface="HY견고딕"/>
                          <a:ea typeface="HY견고딕"/>
                        </a:rPr>
                        <a:t>100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C00000"/>
                          </a:solidFill>
                          <a:latin typeface="HY견고딕"/>
                          <a:ea typeface="HY견고딕"/>
                        </a:rPr>
                        <a:t>212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18.9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95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C00000"/>
                          </a:solidFill>
                          <a:latin typeface="HY견고딕"/>
                          <a:ea typeface="HY견고딕"/>
                        </a:rPr>
                        <a:t>4.6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4,524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902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741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미백</a:t>
                      </a:r>
                      <a:r>
                        <a:rPr lang="en-US" altLang="ko-KR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2</a:t>
                      </a:r>
                      <a:r>
                        <a:rPr lang="ko-KR" altLang="en-US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호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‘05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77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C00000"/>
                          </a:solidFill>
                          <a:latin typeface="HY견고딕"/>
                          <a:ea typeface="HY견고딕"/>
                        </a:rPr>
                        <a:t>99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C00000"/>
                          </a:solidFill>
                          <a:latin typeface="HY견고딕"/>
                          <a:ea typeface="HY견고딕"/>
                        </a:rPr>
                        <a:t>206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19.5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90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4.1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5,298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918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41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rgbClr val="0000CC"/>
                          </a:solidFill>
                          <a:latin typeface="HY견고딕"/>
                          <a:ea typeface="HY견고딕"/>
                        </a:rPr>
                        <a:t>하얀찰</a:t>
                      </a:r>
                      <a:r>
                        <a:rPr lang="en-US" altLang="ko-KR" sz="1600" b="1" i="0">
                          <a:solidFill>
                            <a:srgbClr val="0000CC"/>
                          </a:solidFill>
                          <a:latin typeface="HY견고딕"/>
                          <a:ea typeface="HY견고딕"/>
                        </a:rPr>
                        <a:t>95</a:t>
                      </a:r>
                      <a:endParaRPr lang="ko-KR" altLang="en-US" sz="1600" b="1" i="0">
                        <a:solidFill>
                          <a:srgbClr val="0000CC"/>
                        </a:solidFill>
                        <a:latin typeface="HY견고딕"/>
                        <a:ea typeface="HY견고딕"/>
                      </a:endParaRP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‘11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72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C00000"/>
                          </a:solidFill>
                          <a:latin typeface="HY견고딕"/>
                          <a:ea typeface="HY견고딕"/>
                        </a:rPr>
                        <a:t>95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C00000"/>
                          </a:solidFill>
                          <a:latin typeface="HY견고딕"/>
                          <a:ea typeface="HY견고딕"/>
                        </a:rPr>
                        <a:t>187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18.3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91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4.1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6,217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tabLst>
                          <a:tab pos="6660833" algn="l"/>
                        </a:tabLst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914</a:t>
                      </a:r>
                    </a:p>
                  </a:txBody>
                  <a:tcPr marL="78191" marR="78191" marT="41468" marB="414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그룹 14"/>
          <p:cNvGrpSpPr/>
          <p:nvPr/>
        </p:nvGrpSpPr>
        <p:grpSpPr>
          <a:xfrm>
            <a:off x="4448175" y="4565650"/>
            <a:ext cx="2735263" cy="1990725"/>
            <a:chOff x="4283967" y="4725144"/>
            <a:chExt cx="3199285" cy="2194106"/>
          </a:xfrm>
        </p:grpSpPr>
        <p:pic>
          <p:nvPicPr>
            <p:cNvPr id="18523" name="그림 7" descr="사본 -좌_일미찰_우_수원찰60호[1].jpg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283967" y="4725144"/>
              <a:ext cx="3199285" cy="2132856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8524" name="TextBox 8"/>
            <p:cNvSpPr txBox="1">
              <a:spLocks noChangeArrowheads="1"/>
            </p:cNvSpPr>
            <p:nvPr/>
          </p:nvSpPr>
          <p:spPr>
            <a:xfrm>
              <a:off x="4915452" y="6597351"/>
              <a:ext cx="864095" cy="29530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</a:rPr>
                <a:t>일미찰</a:t>
              </a:r>
            </a:p>
          </p:txBody>
        </p:sp>
        <p:sp>
          <p:nvSpPr>
            <p:cNvPr id="18525" name="TextBox 9"/>
            <p:cNvSpPr txBox="1">
              <a:spLocks noChangeArrowheads="1"/>
            </p:cNvSpPr>
            <p:nvPr/>
          </p:nvSpPr>
          <p:spPr>
            <a:xfrm>
              <a:off x="5860221" y="6613940"/>
              <a:ext cx="1263327" cy="30530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</a:rPr>
                <a:t>하얀찰</a:t>
              </a:r>
              <a:r>
                <a:rPr lang="en-US" altLang="ko-KR" sz="1200">
                  <a:solidFill>
                    <a:schemeClr val="bg1"/>
                  </a:solidFill>
                </a:rPr>
                <a:t>95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13"/>
          <p:cNvGrpSpPr/>
          <p:nvPr/>
        </p:nvGrpSpPr>
        <p:grpSpPr>
          <a:xfrm>
            <a:off x="1801813" y="4565650"/>
            <a:ext cx="2428875" cy="1998663"/>
            <a:chOff x="1187450" y="4724400"/>
            <a:chExt cx="2840038" cy="2203325"/>
          </a:xfrm>
        </p:grpSpPr>
        <p:pic>
          <p:nvPicPr>
            <p:cNvPr id="18519" name="그림 6" descr="크기변환_DSC00061.JPG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187450" y="4724400"/>
              <a:ext cx="2840038" cy="213360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8520" name="TextBox 10"/>
            <p:cNvSpPr txBox="1">
              <a:spLocks noChangeArrowheads="1"/>
            </p:cNvSpPr>
            <p:nvPr/>
          </p:nvSpPr>
          <p:spPr>
            <a:xfrm>
              <a:off x="1259632" y="6597351"/>
              <a:ext cx="864095" cy="30548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</a:rPr>
                <a:t>미백</a:t>
              </a:r>
              <a:r>
                <a:rPr lang="en-US" altLang="ko-KR" sz="1200">
                  <a:solidFill>
                    <a:schemeClr val="bg1"/>
                  </a:solidFill>
                </a:rPr>
                <a:t>2</a:t>
              </a:r>
              <a:r>
                <a:rPr lang="ko-KR" altLang="en-US" sz="1200">
                  <a:solidFill>
                    <a:schemeClr val="bg1"/>
                  </a:solidFill>
                </a:rPr>
                <a:t>호</a:t>
              </a:r>
            </a:p>
          </p:txBody>
        </p:sp>
        <p:sp>
          <p:nvSpPr>
            <p:cNvPr id="18521" name="TextBox 11"/>
            <p:cNvSpPr txBox="1">
              <a:spLocks noChangeArrowheads="1"/>
            </p:cNvSpPr>
            <p:nvPr/>
          </p:nvSpPr>
          <p:spPr>
            <a:xfrm>
              <a:off x="3131838" y="6622241"/>
              <a:ext cx="863204" cy="2911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</a:rPr>
                <a:t>찰옥</a:t>
              </a:r>
              <a:r>
                <a:rPr lang="en-US" altLang="ko-KR" sz="1200">
                  <a:solidFill>
                    <a:schemeClr val="bg1"/>
                  </a:solidFill>
                </a:rPr>
                <a:t>4</a:t>
              </a:r>
              <a:r>
                <a:rPr lang="ko-KR" altLang="en-US" sz="1200">
                  <a:solidFill>
                    <a:schemeClr val="bg1"/>
                  </a:solidFill>
                </a:rPr>
                <a:t>호</a:t>
              </a:r>
            </a:p>
          </p:txBody>
        </p:sp>
        <p:sp>
          <p:nvSpPr>
            <p:cNvPr id="18522" name="TextBox 12"/>
            <p:cNvSpPr txBox="1">
              <a:spLocks noChangeArrowheads="1"/>
            </p:cNvSpPr>
            <p:nvPr/>
          </p:nvSpPr>
          <p:spPr>
            <a:xfrm>
              <a:off x="2240032" y="6613939"/>
              <a:ext cx="839383" cy="30536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</a:rPr>
                <a:t>일미찰</a:t>
              </a:r>
            </a:p>
          </p:txBody>
        </p:sp>
      </p:grpSp>
      <p:pic>
        <p:nvPicPr>
          <p:cNvPr id="18518" name="Picture 9" descr="C:\Documents and Settings\owner\Local Settings\Temporary Internet Files\Content.IE5\9NZEYKFG\MCj04272310000[1].wmf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991475" y="44450"/>
            <a:ext cx="973138" cy="10763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표 276"/>
          <p:cNvGraphicFramePr>
            <a:graphicFrameLocks noGrp="1"/>
          </p:cNvGraphicFramePr>
          <p:nvPr/>
        </p:nvGraphicFramePr>
        <p:xfrm>
          <a:off x="323850" y="1196975"/>
          <a:ext cx="8568952" cy="2499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52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11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711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latin typeface="+mn-ea"/>
                          <a:ea typeface="+mn-ea"/>
                        </a:rPr>
                        <a:t>품종명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latin typeface="+mn-ea"/>
                          <a:ea typeface="+mn-ea"/>
                        </a:rPr>
                        <a:t>생육일수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600" b="1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latin typeface="+mn-ea"/>
                          <a:ea typeface="+mn-ea"/>
                        </a:rPr>
                        <a:t>간장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latin typeface="+mn-ea"/>
                          <a:ea typeface="+mn-ea"/>
                        </a:rPr>
                        <a:t>(㎝)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 b="1">
                          <a:latin typeface="+mn-ea"/>
                          <a:ea typeface="+mn-ea"/>
                        </a:rPr>
                        <a:t>이삭특성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600" b="1">
                          <a:latin typeface="+mn-ea"/>
                          <a:ea typeface="+mn-ea"/>
                        </a:rPr>
                        <a:t>수량</a:t>
                      </a:r>
                      <a:r>
                        <a:rPr lang="en-US" altLang="ko-KR" sz="1600" b="1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600" b="1">
                          <a:latin typeface="+mn-ea"/>
                          <a:ea typeface="+mn-ea"/>
                        </a:rPr>
                        <a:t>, ㎏/10a)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16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 b="1">
                          <a:latin typeface="+mn-ea"/>
                          <a:ea typeface="+mn-ea"/>
                        </a:rPr>
                        <a:t>길이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600" b="1">
                          <a:latin typeface="+mn-ea"/>
                          <a:ea typeface="+mn-ea"/>
                        </a:rPr>
                        <a:t>(㎝)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 b="1">
                          <a:latin typeface="+mn-ea"/>
                          <a:ea typeface="+mn-ea"/>
                        </a:rPr>
                        <a:t>직경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600" b="1">
                          <a:latin typeface="+mn-ea"/>
                          <a:ea typeface="+mn-ea"/>
                        </a:rPr>
                        <a:t>(㎜)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 b="1">
                          <a:latin typeface="+mn-ea"/>
                          <a:ea typeface="+mn-ea"/>
                        </a:rPr>
                        <a:t>끝달림율</a:t>
                      </a:r>
                      <a:r>
                        <a:rPr lang="en-US" altLang="ko-KR" sz="1600" b="1"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latin typeface="+mn-ea"/>
                          <a:ea typeface="+mn-ea"/>
                        </a:rPr>
                        <a:t>이삭중</a:t>
                      </a:r>
                      <a:r>
                        <a:rPr lang="en-US" altLang="ko-KR" sz="1600" b="1">
                          <a:latin typeface="+mn-ea"/>
                          <a:ea typeface="+mn-ea"/>
                        </a:rPr>
                        <a:t>(g)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600" b="1">
                          <a:latin typeface="+mn-ea"/>
                          <a:ea typeface="+mn-ea"/>
                        </a:rPr>
                        <a:t>이삭수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latin typeface="+mn-ea"/>
                          <a:ea typeface="+mn-ea"/>
                        </a:rPr>
                        <a:t>이삭중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얼룩찰</a:t>
                      </a: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105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206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20.0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3.9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93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171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5,000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1,000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latin typeface="+mn-ea"/>
                          <a:ea typeface="+mn-ea"/>
                        </a:rPr>
                        <a:t>흑점</a:t>
                      </a:r>
                      <a:r>
                        <a:rPr lang="en-US" altLang="ko-KR" sz="1600" b="1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1">
                          <a:latin typeface="+mn-ea"/>
                          <a:ea typeface="+mn-ea"/>
                        </a:rPr>
                        <a:t>호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17.7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4.0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99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5,000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879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흑진주찰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173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16.4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3.9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81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142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4,643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813</a:t>
                      </a:r>
                      <a:endParaRPr lang="ko-KR" altLang="en-US" sz="1600" b="1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미흑찰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237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19.6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4,643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973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9521" name="그림 13" descr="DSC08493.JPG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45063" y="3789363"/>
            <a:ext cx="3371850" cy="24844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9522" name="TextBox 17"/>
          <p:cNvSpPr txBox="1">
            <a:spLocks noChangeArrowheads="1"/>
          </p:cNvSpPr>
          <p:nvPr/>
        </p:nvSpPr>
        <p:spPr>
          <a:xfrm>
            <a:off x="1446213" y="6261100"/>
            <a:ext cx="2143125" cy="3381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defRPr lang="ko-KR" altLang="en-US"/>
            </a:pPr>
            <a:r>
              <a:rPr lang="ko-KR" altLang="en-US" sz="1600"/>
              <a:t>얼룩찰 이삭비교</a:t>
            </a:r>
          </a:p>
        </p:txBody>
      </p:sp>
      <p:sp>
        <p:nvSpPr>
          <p:cNvPr id="19523" name="TextBox 19"/>
          <p:cNvSpPr txBox="1">
            <a:spLocks noChangeArrowheads="1"/>
          </p:cNvSpPr>
          <p:nvPr/>
        </p:nvSpPr>
        <p:spPr>
          <a:xfrm>
            <a:off x="5302250" y="6021388"/>
            <a:ext cx="1214438" cy="29178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FFFF00"/>
                </a:solidFill>
              </a:rPr>
              <a:t>흑진주찰</a:t>
            </a:r>
          </a:p>
        </p:txBody>
      </p:sp>
      <p:sp>
        <p:nvSpPr>
          <p:cNvPr id="19524" name="TextBox 20"/>
          <p:cNvSpPr txBox="1">
            <a:spLocks noChangeArrowheads="1"/>
          </p:cNvSpPr>
          <p:nvPr/>
        </p:nvSpPr>
        <p:spPr>
          <a:xfrm>
            <a:off x="6884988" y="6021388"/>
            <a:ext cx="1071562" cy="29178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FFFF00"/>
                </a:solidFill>
              </a:rPr>
              <a:t>미흑찰</a:t>
            </a:r>
          </a:p>
        </p:txBody>
      </p:sp>
      <p:sp>
        <p:nvSpPr>
          <p:cNvPr id="19525" name="TextBox 21"/>
          <p:cNvSpPr txBox="1">
            <a:spLocks noChangeArrowheads="1"/>
          </p:cNvSpPr>
          <p:nvPr/>
        </p:nvSpPr>
        <p:spPr>
          <a:xfrm>
            <a:off x="5741988" y="6299200"/>
            <a:ext cx="2143125" cy="3381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defRPr lang="ko-KR" altLang="en-US"/>
            </a:pPr>
            <a:r>
              <a:rPr lang="ko-KR" altLang="en-US" sz="1600"/>
              <a:t>검정찰 이삭비교</a:t>
            </a:r>
          </a:p>
        </p:txBody>
      </p:sp>
      <p:pic>
        <p:nvPicPr>
          <p:cNvPr id="19526" name="그림 14" descr="사본 - DSC08494.bmp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42988" y="3789363"/>
            <a:ext cx="2952750" cy="2519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9527" name="TextBox 19"/>
          <p:cNvSpPr txBox="1">
            <a:spLocks noChangeArrowheads="1"/>
          </p:cNvSpPr>
          <p:nvPr/>
        </p:nvSpPr>
        <p:spPr>
          <a:xfrm>
            <a:off x="1403350" y="6073775"/>
            <a:ext cx="1214438" cy="29654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FFFF00"/>
                </a:solidFill>
              </a:rPr>
              <a:t>얼룩찰</a:t>
            </a:r>
            <a:r>
              <a:rPr lang="en-US" altLang="ko-KR" sz="1400">
                <a:solidFill>
                  <a:srgbClr val="FFFF00"/>
                </a:solidFill>
              </a:rPr>
              <a:t>1</a:t>
            </a:r>
            <a:r>
              <a:rPr lang="ko-KR" altLang="en-US" sz="1400">
                <a:solidFill>
                  <a:srgbClr val="FFFF00"/>
                </a:solidFill>
              </a:rPr>
              <a:t>호</a:t>
            </a:r>
          </a:p>
        </p:txBody>
      </p:sp>
      <p:sp>
        <p:nvSpPr>
          <p:cNvPr id="19528" name="TextBox 19"/>
          <p:cNvSpPr txBox="1">
            <a:spLocks noChangeArrowheads="1"/>
          </p:cNvSpPr>
          <p:nvPr/>
        </p:nvSpPr>
        <p:spPr>
          <a:xfrm>
            <a:off x="2709863" y="6073775"/>
            <a:ext cx="1214437" cy="29654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FFFF00"/>
                </a:solidFill>
              </a:rPr>
              <a:t>흑점</a:t>
            </a:r>
            <a:r>
              <a:rPr lang="en-US" altLang="ko-KR" sz="1400">
                <a:solidFill>
                  <a:srgbClr val="FFFF00"/>
                </a:solidFill>
              </a:rPr>
              <a:t>2</a:t>
            </a:r>
            <a:r>
              <a:rPr lang="ko-KR" altLang="en-US" sz="1400">
                <a:solidFill>
                  <a:srgbClr val="FFFF00"/>
                </a:solidFill>
              </a:rPr>
              <a:t>호</a:t>
            </a:r>
          </a:p>
        </p:txBody>
      </p:sp>
      <p:grpSp>
        <p:nvGrpSpPr>
          <p:cNvPr id="2" name="그룹 8"/>
          <p:cNvGrpSpPr/>
          <p:nvPr/>
        </p:nvGrpSpPr>
        <p:grpSpPr>
          <a:xfrm>
            <a:off x="0" y="357188"/>
            <a:ext cx="9144000" cy="533400"/>
            <a:chOff x="0" y="519092"/>
            <a:chExt cx="9144000" cy="533421"/>
          </a:xfrm>
        </p:grpSpPr>
        <p:pic>
          <p:nvPicPr>
            <p:cNvPr id="19531" name="Picture 143" descr="banner028"/>
            <p:cNvPicPr>
              <a:picLocks noChangeArrowheads="1"/>
            </p:cNvPicPr>
            <p:nvPr/>
          </p:nvPicPr>
          <p:blipFill rotWithShape="1">
            <a:blip r:embed="rId4">
              <a:lum bright="-30000" contrast="-60000"/>
            </a:blip>
            <a:srcRect/>
            <a:stretch>
              <a:fillRect/>
            </a:stretch>
          </p:blipFill>
          <p:spPr>
            <a:xfrm>
              <a:off x="0" y="519113"/>
              <a:ext cx="9144000" cy="53340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9532" name="직사각형 7"/>
            <p:cNvSpPr>
              <a:spLocks noChangeArrowheads="1"/>
            </p:cNvSpPr>
            <p:nvPr/>
          </p:nvSpPr>
          <p:spPr>
            <a:xfrm>
              <a:off x="357158" y="519091"/>
              <a:ext cx="4773007" cy="5232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Font typeface="Wingdings"/>
                <a:buChar char="q"/>
                <a:defRPr lang="ko-KR" altLang="en-US"/>
              </a:pPr>
              <a:r>
                <a:rPr lang="en-US" altLang="ko-KR" sz="2800">
                  <a:solidFill>
                    <a:schemeClr val="bg1"/>
                  </a:solidFill>
                  <a:latin typeface="HY견고딕"/>
                  <a:ea typeface="HY견고딕"/>
                </a:rPr>
                <a:t> </a:t>
              </a:r>
              <a:r>
                <a:rPr lang="ko-KR" altLang="en-US" sz="2800">
                  <a:solidFill>
                    <a:schemeClr val="bg1"/>
                  </a:solidFill>
                  <a:latin typeface="HY견고딕"/>
                  <a:ea typeface="HY견고딕"/>
                </a:rPr>
                <a:t>유색</a:t>
              </a:r>
              <a:r>
                <a:rPr lang="ko-KR" altLang="en-US" sz="2800">
                  <a:solidFill>
                    <a:srgbClr val="FFFFFF"/>
                  </a:solidFill>
                  <a:latin typeface="HY견고딕"/>
                  <a:ea typeface="HY견고딕"/>
                </a:rPr>
                <a:t>찰옥수수의 품종 특성</a:t>
              </a:r>
              <a:endParaRPr lang="ko-KR" altLang="en-US" sz="3200">
                <a:solidFill>
                  <a:schemeClr val="bg1"/>
                </a:solidFill>
                <a:latin typeface="HY견고딕"/>
                <a:ea typeface="HY견고딕"/>
              </a:endParaRPr>
            </a:p>
          </p:txBody>
        </p:sp>
      </p:grpSp>
      <p:pic>
        <p:nvPicPr>
          <p:cNvPr id="19530" name="Picture 9" descr="C:\Documents and Settings\owner\Local Settings\Temporary Internet Files\Content.IE5\9NZEYKFG\MCj04272310000[1].wmf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991475" y="44450"/>
            <a:ext cx="973138" cy="10763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ChangeArrowheads="1"/>
          </p:cNvSpPr>
          <p:nvPr/>
        </p:nvSpPr>
        <p:spPr>
          <a:xfrm>
            <a:off x="2174875" y="-9318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>
          <a:xfrm>
            <a:off x="2174875" y="77946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23556" name="Text Box 6"/>
          <p:cNvSpPr txBox="1">
            <a:spLocks noChangeArrowheads="1"/>
          </p:cNvSpPr>
          <p:nvPr/>
        </p:nvSpPr>
        <p:spPr>
          <a:xfrm>
            <a:off x="395531" y="1412776"/>
            <a:ext cx="8247066" cy="2176244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○</a:t>
            </a:r>
            <a:r>
              <a:rPr lang="en-US" altLang="ko-KR">
                <a:latin typeface="HY견고딕"/>
                <a:ea typeface="HY견고딕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HY견고딕"/>
                <a:ea typeface="HY견고딕"/>
              </a:rPr>
              <a:t>옥수수의 작부체계는 재배지역의 </a:t>
            </a:r>
            <a:r>
              <a:rPr lang="ko-KR" altLang="en-US">
                <a:solidFill>
                  <a:srgbClr val="C00000"/>
                </a:solidFill>
                <a:latin typeface="HY견고딕"/>
                <a:ea typeface="HY견고딕"/>
              </a:rPr>
              <a:t>옥수수 생육기간과 이용목적</a:t>
            </a:r>
            <a:r>
              <a:rPr lang="ko-KR" altLang="en-US">
                <a:solidFill>
                  <a:srgbClr val="000000"/>
                </a:solidFill>
                <a:latin typeface="HY견고딕"/>
                <a:ea typeface="HY견고딕"/>
              </a:rPr>
              <a:t>에 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000000"/>
                </a:solidFill>
                <a:latin typeface="HY견고딕"/>
                <a:ea typeface="HY견고딕"/>
              </a:rPr>
              <a:t>    따라서 결정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○</a:t>
            </a:r>
            <a:r>
              <a:rPr lang="ko-KR" altLang="en-US">
                <a:latin typeface="HY견고딕"/>
                <a:ea typeface="HY견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옥수수와 작부체계가 가능한 작물은 </a:t>
            </a:r>
            <a:r>
              <a:rPr lang="ko-KR" altLang="en-US">
                <a:solidFill>
                  <a:schemeClr val="accent2"/>
                </a:solidFill>
                <a:latin typeface="HY견고딕"/>
                <a:ea typeface="HY견고딕"/>
              </a:rPr>
              <a:t>옥수수</a:t>
            </a:r>
            <a:r>
              <a:rPr lang="en-US" altLang="ko-KR">
                <a:solidFill>
                  <a:schemeClr val="accent2"/>
                </a:solidFill>
                <a:latin typeface="HY견고딕"/>
                <a:ea typeface="HY견고딕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메밀</a:t>
            </a: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, </a:t>
            </a:r>
            <a:r>
              <a:rPr lang="ko-KR" altLang="en-US">
                <a:solidFill>
                  <a:schemeClr val="accent2"/>
                </a:solidFill>
                <a:latin typeface="HY견고딕"/>
                <a:ea typeface="HY견고딕"/>
              </a:rPr>
              <a:t>가을배추</a:t>
            </a:r>
            <a:r>
              <a:rPr lang="en-US" altLang="ko-KR">
                <a:solidFill>
                  <a:schemeClr val="accent2"/>
                </a:solidFill>
                <a:latin typeface="HY견고딕"/>
                <a:ea typeface="HY견고딕"/>
              </a:rPr>
              <a:t>, </a:t>
            </a:r>
            <a:r>
              <a:rPr lang="ko-KR" altLang="en-US">
                <a:solidFill>
                  <a:schemeClr val="accent2"/>
                </a:solidFill>
                <a:latin typeface="HY견고딕"/>
                <a:ea typeface="HY견고딕"/>
              </a:rPr>
              <a:t>가을무</a:t>
            </a:r>
            <a:r>
              <a:rPr lang="en-US" altLang="ko-KR">
                <a:solidFill>
                  <a:schemeClr val="accent2"/>
                </a:solidFill>
                <a:latin typeface="HY견고딕"/>
                <a:ea typeface="HY견고딕"/>
              </a:rPr>
              <a:t>,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chemeClr val="accent2"/>
                </a:solidFill>
                <a:latin typeface="HY견고딕"/>
                <a:ea typeface="HY견고딕"/>
              </a:rPr>
              <a:t>   </a:t>
            </a:r>
            <a:r>
              <a:rPr lang="en-US" altLang="ko-KR">
                <a:solidFill>
                  <a:schemeClr val="accent2"/>
                </a:solidFill>
                <a:latin typeface="HY견고딕"/>
                <a:ea typeface="HY견고딕"/>
              </a:rPr>
              <a:t> </a:t>
            </a:r>
            <a:r>
              <a:rPr lang="ko-KR" altLang="en-US">
                <a:solidFill>
                  <a:schemeClr val="accent2"/>
                </a:solidFill>
                <a:latin typeface="HY견고딕"/>
                <a:ea typeface="HY견고딕"/>
              </a:rPr>
              <a:t>양파</a:t>
            </a:r>
            <a:r>
              <a:rPr lang="en-US" altLang="ko-KR">
                <a:solidFill>
                  <a:schemeClr val="accent2"/>
                </a:solidFill>
                <a:latin typeface="HY견고딕"/>
                <a:ea typeface="HY견고딕"/>
              </a:rPr>
              <a:t>,</a:t>
            </a:r>
            <a:r>
              <a:rPr lang="ko-KR" altLang="en-US">
                <a:solidFill>
                  <a:schemeClr val="accent2"/>
                </a:solidFill>
                <a:latin typeface="HY견고딕"/>
                <a:ea typeface="HY견고딕"/>
              </a:rPr>
              <a:t> 마늘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등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○ 봄배추 </a:t>
            </a: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+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찰옥수수 </a:t>
            </a: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+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열무</a:t>
            </a: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(</a:t>
            </a:r>
            <a:r>
              <a:rPr lang="ko-KR" altLang="en-US">
                <a:solidFill>
                  <a:schemeClr val="accent2"/>
                </a:solidFill>
                <a:latin typeface="HY견고딕"/>
                <a:ea typeface="HY견고딕"/>
              </a:rPr>
              <a:t>경기 양평</a:t>
            </a:r>
            <a:r>
              <a:rPr lang="en-US" altLang="ko-KR">
                <a:solidFill>
                  <a:schemeClr val="accent2"/>
                </a:solidFill>
                <a:latin typeface="HY견고딕"/>
                <a:ea typeface="HY견고딕"/>
              </a:rPr>
              <a:t>, </a:t>
            </a:r>
            <a:r>
              <a:rPr lang="ko-KR" altLang="en-US">
                <a:solidFill>
                  <a:schemeClr val="accent2"/>
                </a:solidFill>
                <a:latin typeface="HY견고딕"/>
                <a:ea typeface="HY견고딕"/>
              </a:rPr>
              <a:t>하우스</a:t>
            </a: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),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찰옥수수</a:t>
            </a: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+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들깨</a:t>
            </a: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(</a:t>
            </a:r>
            <a:r>
              <a:rPr lang="ko-KR" altLang="en-US">
                <a:solidFill>
                  <a:schemeClr val="accent2"/>
                </a:solidFill>
                <a:latin typeface="HY견고딕"/>
                <a:ea typeface="HY견고딕"/>
              </a:rPr>
              <a:t>화천</a:t>
            </a: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)</a:t>
            </a:r>
          </a:p>
          <a:p>
            <a:pPr>
              <a:spcBef>
                <a:spcPct val="0"/>
              </a:spcBef>
              <a:defRPr lang="ko-KR" altLang="en-US"/>
            </a:pP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    </a:t>
            </a:r>
          </a:p>
        </p:txBody>
      </p:sp>
      <p:pic>
        <p:nvPicPr>
          <p:cNvPr id="23557" name="Picture 7" descr="크기변환_IMG_193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2413" y="3933825"/>
            <a:ext cx="2879725" cy="20828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3558" name="Picture 8" descr="크기변환_진부(1촌1사) 04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05163" y="3933825"/>
            <a:ext cx="2806700" cy="210661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3559" name="Picture 9" descr="크기변환_IMG_1807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84888" y="3933825"/>
            <a:ext cx="2808287" cy="20875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3560" name="Text Box 10"/>
          <p:cNvSpPr txBox="1">
            <a:spLocks noChangeArrowheads="1"/>
          </p:cNvSpPr>
          <p:nvPr/>
        </p:nvSpPr>
        <p:spPr>
          <a:xfrm>
            <a:off x="7164388" y="5964238"/>
            <a:ext cx="1223962" cy="29178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ko-KR" altLang="en-US" sz="1400"/>
              <a:t>전남 담양</a:t>
            </a:r>
          </a:p>
        </p:txBody>
      </p:sp>
      <p:sp>
        <p:nvSpPr>
          <p:cNvPr id="23561" name="Text Box 11"/>
          <p:cNvSpPr txBox="1">
            <a:spLocks noChangeArrowheads="1"/>
          </p:cNvSpPr>
          <p:nvPr/>
        </p:nvSpPr>
        <p:spPr>
          <a:xfrm>
            <a:off x="4068763" y="5989638"/>
            <a:ext cx="1223962" cy="29495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ko-KR" altLang="en-US" sz="1400"/>
              <a:t>충북 괴산</a:t>
            </a:r>
          </a:p>
        </p:txBody>
      </p:sp>
      <p:sp>
        <p:nvSpPr>
          <p:cNvPr id="23562" name="Text Box 12"/>
          <p:cNvSpPr txBox="1">
            <a:spLocks noChangeArrowheads="1"/>
          </p:cNvSpPr>
          <p:nvPr/>
        </p:nvSpPr>
        <p:spPr>
          <a:xfrm>
            <a:off x="1187450" y="5983288"/>
            <a:ext cx="1296988" cy="29178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ko-KR" altLang="en-US" sz="1400"/>
              <a:t>경기 양평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4" y="620688"/>
            <a:ext cx="4536504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심기차례(작부체계)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그림 3" descr="Untitled-1.png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3875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84323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84324" name="AutoShape 74"/>
          <p:cNvSpPr>
            <a:spLocks noChangeArrowheads="1"/>
          </p:cNvSpPr>
          <p:nvPr/>
        </p:nvSpPr>
        <p:spPr>
          <a:xfrm>
            <a:off x="250825" y="836613"/>
            <a:ext cx="5113338" cy="5048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옥수수 파종시기별 적합 작부조합</a:t>
            </a:r>
          </a:p>
        </p:txBody>
      </p:sp>
      <p:graphicFrame>
        <p:nvGraphicFramePr>
          <p:cNvPr id="7" name="Group 2"/>
          <p:cNvGraphicFramePr>
            <a:graphicFrameLocks noGrp="1"/>
          </p:cNvGraphicFramePr>
          <p:nvPr/>
        </p:nvGraphicFramePr>
        <p:xfrm>
          <a:off x="957263" y="3395663"/>
          <a:ext cx="7615237" cy="461963"/>
        </p:xfrm>
        <a:graphic>
          <a:graphicData uri="http://schemas.openxmlformats.org/drawingml/2006/table">
            <a:tbl>
              <a:tblPr firstRow="1" bandRow="1"/>
              <a:tblGrid>
                <a:gridCol w="585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1963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 </a:t>
                      </a:r>
                      <a:r>
                        <a:rPr lang="ko-KR" altLang="en-US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월</a:t>
                      </a:r>
                      <a:endParaRPr lang="ko-KR" altLang="en-US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1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2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3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4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5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6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7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8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9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10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11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300" b="1" i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Y헤드라인M"/>
                          <a:ea typeface="HY헤드라인M"/>
                        </a:rPr>
                        <a:t>12</a:t>
                      </a:r>
                      <a:endParaRPr lang="en-US" altLang="ko-KR" sz="1300" b="1" i="0">
                        <a:solidFill>
                          <a:srgbClr val="0000FF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HY헤드라인M"/>
                        <a:ea typeface="HY헤드라인M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4355" name="Text Box 32"/>
          <p:cNvSpPr txBox="1">
            <a:spLocks noChangeArrowheads="1"/>
          </p:cNvSpPr>
          <p:nvPr/>
        </p:nvSpPr>
        <p:spPr>
          <a:xfrm>
            <a:off x="3608388" y="1617663"/>
            <a:ext cx="2054225" cy="336550"/>
          </a:xfrm>
          <a:prstGeom prst="rect">
            <a:avLst/>
          </a:prstGeom>
          <a:noFill/>
          <a:ln w="19050" algn="ctr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ko-KR" sz="1600">
              <a:latin typeface="HY헤드라인M"/>
              <a:ea typeface="HY헤드라인M"/>
            </a:endParaRPr>
          </a:p>
        </p:txBody>
      </p:sp>
      <p:sp>
        <p:nvSpPr>
          <p:cNvPr id="9" name="Text Box 33"/>
          <p:cNvSpPr txBox="1">
            <a:spLocks noChangeArrowheads="1"/>
          </p:cNvSpPr>
          <p:nvPr/>
        </p:nvSpPr>
        <p:spPr>
          <a:xfrm>
            <a:off x="3611563" y="2332038"/>
            <a:ext cx="1900236" cy="3381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옥수수</a:t>
            </a:r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>
          <a:xfrm>
            <a:off x="5570538" y="2333625"/>
            <a:ext cx="1492250" cy="3381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메밀</a:t>
            </a:r>
            <a:r>
              <a:rPr lang="en-US" altLang="ko-KR" sz="1600">
                <a:latin typeface="HY헤드라인M"/>
                <a:ea typeface="HY헤드라인M"/>
              </a:rPr>
              <a:t>, </a:t>
            </a:r>
            <a:r>
              <a:rPr lang="ko-KR" altLang="en-US" sz="1600">
                <a:latin typeface="HY헤드라인M"/>
                <a:ea typeface="HY헤드라인M"/>
              </a:rPr>
              <a:t>들깨</a:t>
            </a: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>
          <a:xfrm>
            <a:off x="3598863" y="2733675"/>
            <a:ext cx="1914525" cy="3381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옥수수</a:t>
            </a:r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>
          <a:xfrm>
            <a:off x="5641975" y="2733675"/>
            <a:ext cx="2308225" cy="3381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가을배추</a:t>
            </a:r>
            <a:r>
              <a:rPr lang="en-US" altLang="ko-KR" sz="1600">
                <a:latin typeface="HY헤드라인M"/>
                <a:ea typeface="HY헤드라인M"/>
              </a:rPr>
              <a:t>, </a:t>
            </a:r>
            <a:r>
              <a:rPr lang="ko-KR" altLang="en-US" sz="1600">
                <a:latin typeface="HY헤드라인M"/>
                <a:ea typeface="HY헤드라인M"/>
              </a:rPr>
              <a:t>무</a:t>
            </a:r>
          </a:p>
        </p:txBody>
      </p:sp>
      <p:sp>
        <p:nvSpPr>
          <p:cNvPr id="15" name="Text Box 38"/>
          <p:cNvSpPr txBox="1">
            <a:spLocks noChangeArrowheads="1"/>
          </p:cNvSpPr>
          <p:nvPr/>
        </p:nvSpPr>
        <p:spPr>
          <a:xfrm>
            <a:off x="3957638" y="4575175"/>
            <a:ext cx="2012950" cy="3381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옥수수</a:t>
            </a:r>
          </a:p>
        </p:txBody>
      </p:sp>
      <p:sp>
        <p:nvSpPr>
          <p:cNvPr id="16" name="Text Box 39"/>
          <p:cNvSpPr txBox="1">
            <a:spLocks noChangeArrowheads="1"/>
          </p:cNvSpPr>
          <p:nvPr/>
        </p:nvSpPr>
        <p:spPr>
          <a:xfrm>
            <a:off x="6057900" y="4575175"/>
            <a:ext cx="1984375" cy="3381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가을배추</a:t>
            </a:r>
            <a:r>
              <a:rPr lang="en-US" altLang="ko-KR" sz="1600">
                <a:latin typeface="HY헤드라인M"/>
                <a:ea typeface="HY헤드라인M"/>
              </a:rPr>
              <a:t>, </a:t>
            </a:r>
            <a:r>
              <a:rPr lang="ko-KR" altLang="en-US" sz="1600">
                <a:latin typeface="HY헤드라인M"/>
                <a:ea typeface="HY헤드라인M"/>
              </a:rPr>
              <a:t>무</a:t>
            </a:r>
          </a:p>
        </p:txBody>
      </p:sp>
      <p:sp>
        <p:nvSpPr>
          <p:cNvPr id="18" name="Text Box 41"/>
          <p:cNvSpPr txBox="1">
            <a:spLocks noChangeArrowheads="1"/>
          </p:cNvSpPr>
          <p:nvPr/>
        </p:nvSpPr>
        <p:spPr>
          <a:xfrm>
            <a:off x="4845050" y="5419725"/>
            <a:ext cx="1576388" cy="3381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옥수수</a:t>
            </a:r>
          </a:p>
        </p:txBody>
      </p:sp>
      <p:sp>
        <p:nvSpPr>
          <p:cNvPr id="19" name="Text Box 42"/>
          <p:cNvSpPr txBox="1">
            <a:spLocks noChangeArrowheads="1"/>
          </p:cNvSpPr>
          <p:nvPr/>
        </p:nvSpPr>
        <p:spPr>
          <a:xfrm>
            <a:off x="7204075" y="5421313"/>
            <a:ext cx="1352550" cy="33813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맥류</a:t>
            </a:r>
          </a:p>
        </p:txBody>
      </p:sp>
      <p:sp>
        <p:nvSpPr>
          <p:cNvPr id="20" name="Text Box 43"/>
          <p:cNvSpPr txBox="1">
            <a:spLocks noChangeArrowheads="1"/>
          </p:cNvSpPr>
          <p:nvPr/>
        </p:nvSpPr>
        <p:spPr>
          <a:xfrm>
            <a:off x="1676400" y="5422900"/>
            <a:ext cx="3159125" cy="33813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맥류</a:t>
            </a:r>
          </a:p>
        </p:txBody>
      </p:sp>
      <p:sp>
        <p:nvSpPr>
          <p:cNvPr id="22" name="Text Box 44"/>
          <p:cNvSpPr txBox="1">
            <a:spLocks noChangeArrowheads="1"/>
          </p:cNvSpPr>
          <p:nvPr/>
        </p:nvSpPr>
        <p:spPr>
          <a:xfrm>
            <a:off x="4846638" y="5808663"/>
            <a:ext cx="1576387" cy="3381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옥수수</a:t>
            </a:r>
          </a:p>
        </p:txBody>
      </p:sp>
      <p:sp>
        <p:nvSpPr>
          <p:cNvPr id="23" name="Text Box 45"/>
          <p:cNvSpPr txBox="1">
            <a:spLocks noChangeArrowheads="1"/>
          </p:cNvSpPr>
          <p:nvPr/>
        </p:nvSpPr>
        <p:spPr>
          <a:xfrm>
            <a:off x="7205663" y="5810250"/>
            <a:ext cx="1352550" cy="3381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양파</a:t>
            </a:r>
            <a:r>
              <a:rPr lang="en-US" altLang="ko-KR" sz="1600">
                <a:latin typeface="HY헤드라인M"/>
                <a:ea typeface="HY헤드라인M"/>
              </a:rPr>
              <a:t>, </a:t>
            </a:r>
            <a:r>
              <a:rPr lang="ko-KR" altLang="en-US" sz="1600">
                <a:latin typeface="HY헤드라인M"/>
                <a:ea typeface="HY헤드라인M"/>
              </a:rPr>
              <a:t>마늘</a:t>
            </a:r>
          </a:p>
        </p:txBody>
      </p:sp>
      <p:sp>
        <p:nvSpPr>
          <p:cNvPr id="24" name="Text Box 46"/>
          <p:cNvSpPr txBox="1">
            <a:spLocks noChangeArrowheads="1"/>
          </p:cNvSpPr>
          <p:nvPr/>
        </p:nvSpPr>
        <p:spPr>
          <a:xfrm>
            <a:off x="1663700" y="5810250"/>
            <a:ext cx="3159125" cy="3381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양파</a:t>
            </a:r>
            <a:r>
              <a:rPr lang="en-US" altLang="ko-KR" sz="1600">
                <a:latin typeface="HY헤드라인M"/>
                <a:ea typeface="HY헤드라인M"/>
              </a:rPr>
              <a:t>, </a:t>
            </a:r>
            <a:r>
              <a:rPr lang="ko-KR" altLang="en-US" sz="1600">
                <a:latin typeface="HY헤드라인M"/>
                <a:ea typeface="HY헤드라인M"/>
              </a:rPr>
              <a:t>마늘</a:t>
            </a:r>
          </a:p>
        </p:txBody>
      </p:sp>
      <p:sp>
        <p:nvSpPr>
          <p:cNvPr id="26" name="Text Box 49"/>
          <p:cNvSpPr txBox="1">
            <a:spLocks noChangeArrowheads="1"/>
          </p:cNvSpPr>
          <p:nvPr/>
        </p:nvSpPr>
        <p:spPr>
          <a:xfrm>
            <a:off x="3611563" y="1936750"/>
            <a:ext cx="1900236" cy="3381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/>
            </a:pPr>
            <a:r>
              <a:rPr lang="ko-KR" altLang="en-US" sz="1600">
                <a:latin typeface="HY헤드라인M"/>
                <a:ea typeface="HY헤드라인M"/>
              </a:rPr>
              <a:t>옥수수</a:t>
            </a:r>
          </a:p>
        </p:txBody>
      </p:sp>
      <p:sp>
        <p:nvSpPr>
          <p:cNvPr id="184370" name="AutoShape 94"/>
          <p:cNvSpPr>
            <a:spLocks noChangeArrowheads="1"/>
          </p:cNvSpPr>
          <p:nvPr/>
        </p:nvSpPr>
        <p:spPr>
          <a:xfrm>
            <a:off x="3563938" y="1412875"/>
            <a:ext cx="2447925" cy="4318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HY헤드라인M"/>
                <a:ea typeface="HY헤드라인M"/>
              </a:rPr>
              <a:t>4</a:t>
            </a: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</a:rPr>
              <a:t>월 중 </a:t>
            </a:r>
            <a:r>
              <a:rPr lang="en-US" altLang="ko-KR">
                <a:solidFill>
                  <a:schemeClr val="bg1"/>
                </a:solidFill>
                <a:latin typeface="HY헤드라인M"/>
                <a:ea typeface="HY헤드라인M"/>
              </a:rPr>
              <a:t>• </a:t>
            </a: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</a:rPr>
              <a:t>하순 파종</a:t>
            </a:r>
          </a:p>
        </p:txBody>
      </p:sp>
      <p:sp>
        <p:nvSpPr>
          <p:cNvPr id="184371" name="AutoShape 94"/>
          <p:cNvSpPr>
            <a:spLocks noChangeArrowheads="1"/>
          </p:cNvSpPr>
          <p:nvPr/>
        </p:nvSpPr>
        <p:spPr>
          <a:xfrm>
            <a:off x="3924300" y="4076700"/>
            <a:ext cx="2663825" cy="4318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HY헤드라인M"/>
                <a:ea typeface="HY헤드라인M"/>
              </a:rPr>
              <a:t>5</a:t>
            </a: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</a:rPr>
              <a:t>월 및 </a:t>
            </a:r>
            <a:r>
              <a:rPr lang="en-US" altLang="ko-KR">
                <a:solidFill>
                  <a:schemeClr val="bg1"/>
                </a:solidFill>
                <a:latin typeface="HY헤드라인M"/>
                <a:ea typeface="HY헤드라인M"/>
              </a:rPr>
              <a:t>6</a:t>
            </a: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</a:rPr>
              <a:t>월 상순 파종</a:t>
            </a:r>
          </a:p>
        </p:txBody>
      </p:sp>
      <p:sp>
        <p:nvSpPr>
          <p:cNvPr id="184372" name="AutoShape 94"/>
          <p:cNvSpPr>
            <a:spLocks noChangeArrowheads="1"/>
          </p:cNvSpPr>
          <p:nvPr/>
        </p:nvSpPr>
        <p:spPr>
          <a:xfrm>
            <a:off x="1692275" y="4941888"/>
            <a:ext cx="1871663" cy="4318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HY헤드라인M"/>
                <a:ea typeface="HY헤드라인M"/>
              </a:rPr>
              <a:t>6</a:t>
            </a: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</a:rPr>
              <a:t>월 중순 파종</a:t>
            </a: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>
          <a:xfrm>
            <a:off x="825996" y="94218"/>
            <a:ext cx="4610100" cy="4127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주요 재배유형 및 사례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500189"/>
            <a:ext cx="9144000" cy="3857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75" name="내용 개체 틀 2"/>
          <p:cNvSpPr>
            <a:spLocks noGrp="1"/>
          </p:cNvSpPr>
          <p:nvPr>
            <p:ph idx="1"/>
          </p:nvPr>
        </p:nvSpPr>
        <p:spPr>
          <a:xfrm>
            <a:off x="457200" y="2427090"/>
            <a:ext cx="8229600" cy="3394472"/>
          </a:xfrm>
        </p:spPr>
        <p:txBody>
          <a:bodyPr rtlCol="0">
            <a:normAutofit/>
          </a:bodyPr>
          <a:lstStyle/>
          <a:p>
            <a:pPr algn="ctr">
              <a:buNone/>
              <a:defRPr/>
            </a:pPr>
            <a:endParaRPr lang="en-US" altLang="ko-KR" sz="4500" dirty="0"/>
          </a:p>
          <a:p>
            <a:pPr algn="ctr">
              <a:buNone/>
              <a:defRPr/>
            </a:pPr>
            <a:r>
              <a:rPr lang="ko-KR" altLang="en-US" sz="5625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붓" pitchFamily="66" charset="-127"/>
                <a:ea typeface="나눔손글씨 붓" pitchFamily="66" charset="-127"/>
              </a:rPr>
              <a:t>넌센스</a:t>
            </a:r>
            <a:r>
              <a:rPr lang="ko-KR" altLang="en-US" sz="56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붓" pitchFamily="66" charset="-127"/>
                <a:ea typeface="나눔손글씨 붓" pitchFamily="66" charset="-127"/>
              </a:rPr>
              <a:t> 퀴즈</a:t>
            </a:r>
          </a:p>
        </p:txBody>
      </p:sp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634">
            <a:off x="2125835" y="1798876"/>
            <a:ext cx="1797962" cy="15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0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57" y="2174381"/>
            <a:ext cx="610791" cy="50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690518" y="2427090"/>
            <a:ext cx="733127" cy="443806"/>
          </a:xfrm>
          <a:prstGeom prst="rect">
            <a:avLst/>
          </a:prstGeom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75" b="1" i="0" u="none" strike="noStrike" kern="0" cap="none" spc="0" normalizeH="0" baseline="0" noProof="0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헤움상상182" pitchFamily="18" charset="-127"/>
                <a:ea typeface="헤움상상182" pitchFamily="18" charset="-127"/>
                <a:cs typeface="+mn-cs"/>
              </a:rPr>
              <a:t>제시어</a:t>
            </a:r>
            <a:endParaRPr kumimoji="0" lang="en-US" altLang="ko-KR" sz="2475" b="1" i="0" u="none" strike="noStrike" kern="0" cap="none" spc="0" normalizeH="0" baseline="0" noProof="0" dirty="0">
              <a:ln w="12700">
                <a:noFill/>
                <a:prstDash val="solid"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헤움상상182" pitchFamily="18" charset="-127"/>
              <a:ea typeface="헤움상상182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51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5" name="Group 3"/>
          <p:cNvGraphicFramePr>
            <a:graphicFrameLocks noGrp="1"/>
          </p:cNvGraphicFramePr>
          <p:nvPr/>
        </p:nvGraphicFramePr>
        <p:xfrm>
          <a:off x="457200" y="1393825"/>
          <a:ext cx="8305800" cy="4246564"/>
        </p:xfrm>
        <a:graphic>
          <a:graphicData uri="http://schemas.openxmlformats.org/drawingml/2006/table">
            <a:tbl>
              <a:tblPr/>
              <a:tblGrid>
                <a:gridCol w="260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2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342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재배유형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913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극조기재배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313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조기재배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913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반촉성재배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보통직파재배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비가림재배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000" b="1" i="0">
                          <a:solidFill>
                            <a:srgbClr val="C00000"/>
                          </a:solidFill>
                          <a:latin typeface="맑은 고딕"/>
                          <a:ea typeface="맑은 고딕"/>
                        </a:rPr>
                        <a:t>가을재배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>
                        <a:alpha val="50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068" name="Text Box 89"/>
          <p:cNvSpPr txBox="1">
            <a:spLocks noChangeArrowheads="1"/>
          </p:cNvSpPr>
          <p:nvPr/>
        </p:nvSpPr>
        <p:spPr>
          <a:xfrm>
            <a:off x="762000" y="5767388"/>
            <a:ext cx="8001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2400" b="1">
                <a:solidFill>
                  <a:srgbClr val="333399"/>
                </a:solidFill>
              </a:rPr>
              <a:t>◎</a:t>
            </a:r>
            <a:r>
              <a:rPr lang="en-US" altLang="ko-KR" sz="2400" b="1"/>
              <a:t> : </a:t>
            </a:r>
            <a:r>
              <a:rPr lang="ko-KR" altLang="en-US" sz="2400" b="1"/>
              <a:t>파종       </a:t>
            </a:r>
            <a:r>
              <a:rPr lang="ko-KR" altLang="en-US" sz="2400" b="1">
                <a:solidFill>
                  <a:srgbClr val="5F5F5F"/>
                </a:solidFill>
              </a:rPr>
              <a:t>■ </a:t>
            </a:r>
            <a:r>
              <a:rPr lang="en-US" altLang="ko-KR" sz="2400" b="1"/>
              <a:t>: </a:t>
            </a:r>
            <a:r>
              <a:rPr lang="ko-KR" altLang="en-US" sz="2400" b="1"/>
              <a:t>정식       </a:t>
            </a:r>
            <a:r>
              <a:rPr lang="ko-KR" altLang="en-US" sz="2400" b="1">
                <a:solidFill>
                  <a:srgbClr val="CC0000"/>
                </a:solidFill>
              </a:rPr>
              <a:t>●</a:t>
            </a:r>
            <a:r>
              <a:rPr lang="ko-KR" altLang="en-US" sz="2400" b="1"/>
              <a:t> </a:t>
            </a:r>
            <a:r>
              <a:rPr lang="en-US" altLang="ko-KR" sz="2400" b="1"/>
              <a:t>: </a:t>
            </a:r>
            <a:r>
              <a:rPr lang="ko-KR" altLang="en-US" sz="2400" b="1"/>
              <a:t>수확</a:t>
            </a:r>
          </a:p>
        </p:txBody>
      </p:sp>
      <p:sp>
        <p:nvSpPr>
          <p:cNvPr id="170069" name="Line 90"/>
          <p:cNvSpPr>
            <a:spLocks noChangeShapeType="1"/>
          </p:cNvSpPr>
          <p:nvPr/>
        </p:nvSpPr>
        <p:spPr>
          <a:xfrm>
            <a:off x="3352800" y="2414588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 wrap="non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0070" name="Line 91"/>
          <p:cNvSpPr>
            <a:spLocks noChangeShapeType="1"/>
          </p:cNvSpPr>
          <p:nvPr/>
        </p:nvSpPr>
        <p:spPr>
          <a:xfrm>
            <a:off x="4038600" y="3024188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 wrap="non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0071" name="Line 92"/>
          <p:cNvSpPr>
            <a:spLocks noChangeShapeType="1"/>
          </p:cNvSpPr>
          <p:nvPr/>
        </p:nvSpPr>
        <p:spPr>
          <a:xfrm>
            <a:off x="4800600" y="3633788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 wrap="non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0072" name="Line 93"/>
          <p:cNvSpPr>
            <a:spLocks noChangeShapeType="1"/>
          </p:cNvSpPr>
          <p:nvPr/>
        </p:nvSpPr>
        <p:spPr>
          <a:xfrm>
            <a:off x="4953000" y="4206875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 wrap="non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0073" name="Line 94"/>
          <p:cNvSpPr>
            <a:spLocks noChangeShapeType="1"/>
          </p:cNvSpPr>
          <p:nvPr/>
        </p:nvSpPr>
        <p:spPr>
          <a:xfrm>
            <a:off x="5486400" y="4811713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 wrap="non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0074" name="Line 95"/>
          <p:cNvSpPr>
            <a:spLocks noChangeShapeType="1"/>
          </p:cNvSpPr>
          <p:nvPr/>
        </p:nvSpPr>
        <p:spPr>
          <a:xfrm>
            <a:off x="6934200" y="5419725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 wrap="non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0075" name="Text Box 96"/>
          <p:cNvSpPr txBox="1">
            <a:spLocks noChangeArrowheads="1"/>
          </p:cNvSpPr>
          <p:nvPr/>
        </p:nvSpPr>
        <p:spPr>
          <a:xfrm>
            <a:off x="3048000" y="2185988"/>
            <a:ext cx="4953000" cy="4270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54000" rIns="54000"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2200" b="1">
                <a:solidFill>
                  <a:srgbClr val="333399"/>
                </a:solidFill>
              </a:rPr>
              <a:t>◎</a:t>
            </a:r>
            <a:r>
              <a:rPr lang="en-US" altLang="ko-KR" sz="2200" b="1"/>
              <a:t> </a:t>
            </a:r>
            <a:r>
              <a:rPr lang="en-US" altLang="ko-KR" sz="2200" b="1">
                <a:solidFill>
                  <a:srgbClr val="5F5F5F"/>
                </a:solidFill>
              </a:rPr>
              <a:t>■</a:t>
            </a:r>
            <a:r>
              <a:rPr lang="en-US" altLang="ko-KR" sz="2200" b="1"/>
              <a:t>                    </a:t>
            </a:r>
            <a:r>
              <a:rPr lang="en-US" altLang="ko-KR" sz="2200" b="1">
                <a:solidFill>
                  <a:srgbClr val="CC0000"/>
                </a:solidFill>
              </a:rPr>
              <a:t>●</a:t>
            </a:r>
            <a:r>
              <a:rPr lang="en-US" altLang="ko-KR" sz="2200" b="1"/>
              <a:t> </a:t>
            </a:r>
          </a:p>
        </p:txBody>
      </p:sp>
      <p:sp>
        <p:nvSpPr>
          <p:cNvPr id="170076" name="Text Box 97"/>
          <p:cNvSpPr txBox="1">
            <a:spLocks noChangeArrowheads="1"/>
          </p:cNvSpPr>
          <p:nvPr/>
        </p:nvSpPr>
        <p:spPr>
          <a:xfrm>
            <a:off x="3733800" y="2825750"/>
            <a:ext cx="4953000" cy="38227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54000" tIns="10800" rIns="54000"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2200" b="1">
                <a:solidFill>
                  <a:srgbClr val="333399"/>
                </a:solidFill>
              </a:rPr>
              <a:t>◎</a:t>
            </a:r>
            <a:r>
              <a:rPr lang="en-US" altLang="ko-KR" sz="2200" b="1">
                <a:solidFill>
                  <a:srgbClr val="5F5F5F"/>
                </a:solidFill>
              </a:rPr>
              <a:t> ■ </a:t>
            </a:r>
            <a:r>
              <a:rPr lang="en-US" altLang="ko-KR" sz="2200" b="1"/>
              <a:t>                   </a:t>
            </a:r>
            <a:r>
              <a:rPr lang="en-US" altLang="ko-KR" sz="2200" b="1">
                <a:solidFill>
                  <a:srgbClr val="CC0000"/>
                </a:solidFill>
              </a:rPr>
              <a:t>●</a:t>
            </a:r>
            <a:r>
              <a:rPr lang="en-US" altLang="ko-KR" sz="2200" b="1"/>
              <a:t> </a:t>
            </a:r>
          </a:p>
        </p:txBody>
      </p:sp>
      <p:sp>
        <p:nvSpPr>
          <p:cNvPr id="170077" name="Text Box 98"/>
          <p:cNvSpPr txBox="1">
            <a:spLocks noChangeArrowheads="1"/>
          </p:cNvSpPr>
          <p:nvPr/>
        </p:nvSpPr>
        <p:spPr>
          <a:xfrm>
            <a:off x="4495800" y="3359150"/>
            <a:ext cx="4114800" cy="4635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54000" tIns="82800" rIns="54000"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2200" b="1">
                <a:solidFill>
                  <a:srgbClr val="333399"/>
                </a:solidFill>
              </a:rPr>
              <a:t>◎</a:t>
            </a:r>
            <a:r>
              <a:rPr lang="en-US" altLang="ko-KR" sz="2200" b="1"/>
              <a:t>                      </a:t>
            </a:r>
            <a:r>
              <a:rPr lang="en-US" altLang="ko-KR" sz="2200" b="1">
                <a:solidFill>
                  <a:srgbClr val="CC0000"/>
                </a:solidFill>
              </a:rPr>
              <a:t>●</a:t>
            </a:r>
            <a:r>
              <a:rPr lang="en-US" altLang="ko-KR" sz="2200" b="1"/>
              <a:t> </a:t>
            </a:r>
          </a:p>
        </p:txBody>
      </p:sp>
      <p:sp>
        <p:nvSpPr>
          <p:cNvPr id="170078" name="Text Box 99"/>
          <p:cNvSpPr txBox="1">
            <a:spLocks noChangeArrowheads="1"/>
          </p:cNvSpPr>
          <p:nvPr/>
        </p:nvSpPr>
        <p:spPr>
          <a:xfrm>
            <a:off x="4648200" y="3968750"/>
            <a:ext cx="4114800" cy="4270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54000" rIns="54000"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2200" b="1">
                <a:solidFill>
                  <a:srgbClr val="333399"/>
                </a:solidFill>
              </a:rPr>
              <a:t>◎</a:t>
            </a:r>
            <a:r>
              <a:rPr lang="en-US" altLang="ko-KR" sz="2200" b="1"/>
              <a:t>                      </a:t>
            </a:r>
            <a:r>
              <a:rPr lang="en-US" altLang="ko-KR" sz="2200" b="1">
                <a:solidFill>
                  <a:srgbClr val="CC0000"/>
                </a:solidFill>
              </a:rPr>
              <a:t>●</a:t>
            </a:r>
            <a:r>
              <a:rPr lang="en-US" altLang="ko-KR" sz="2200" b="1"/>
              <a:t> </a:t>
            </a:r>
          </a:p>
        </p:txBody>
      </p:sp>
      <p:sp>
        <p:nvSpPr>
          <p:cNvPr id="170079" name="Text Box 100"/>
          <p:cNvSpPr txBox="1">
            <a:spLocks noChangeArrowheads="1"/>
          </p:cNvSpPr>
          <p:nvPr/>
        </p:nvSpPr>
        <p:spPr>
          <a:xfrm>
            <a:off x="5181600" y="4578350"/>
            <a:ext cx="3429000" cy="4270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54000" rIns="54000"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2200" b="1">
                <a:solidFill>
                  <a:srgbClr val="333399"/>
                </a:solidFill>
              </a:rPr>
              <a:t>◎</a:t>
            </a:r>
            <a:r>
              <a:rPr lang="en-US" altLang="ko-KR" sz="2200" b="1"/>
              <a:t>                      </a:t>
            </a:r>
            <a:r>
              <a:rPr lang="en-US" altLang="ko-KR" sz="2200" b="1">
                <a:solidFill>
                  <a:srgbClr val="CC0000"/>
                </a:solidFill>
              </a:rPr>
              <a:t>●</a:t>
            </a:r>
            <a:r>
              <a:rPr lang="en-US" altLang="ko-KR" sz="2200" b="1"/>
              <a:t> </a:t>
            </a:r>
          </a:p>
        </p:txBody>
      </p:sp>
      <p:sp>
        <p:nvSpPr>
          <p:cNvPr id="170080" name="Text Box 101"/>
          <p:cNvSpPr txBox="1">
            <a:spLocks noChangeArrowheads="1"/>
          </p:cNvSpPr>
          <p:nvPr/>
        </p:nvSpPr>
        <p:spPr>
          <a:xfrm>
            <a:off x="6629400" y="5187950"/>
            <a:ext cx="2209800" cy="75374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54000" rIns="54000"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2200" b="1">
                <a:solidFill>
                  <a:srgbClr val="333399"/>
                </a:solidFill>
              </a:rPr>
              <a:t>◎</a:t>
            </a:r>
            <a:r>
              <a:rPr lang="en-US" altLang="ko-KR" sz="2200" b="1"/>
              <a:t>                </a:t>
            </a:r>
            <a:r>
              <a:rPr lang="en-US" altLang="ko-KR" sz="2200" b="1">
                <a:solidFill>
                  <a:srgbClr val="CC0000"/>
                </a:solidFill>
              </a:rPr>
              <a:t>●</a:t>
            </a:r>
            <a:r>
              <a:rPr lang="en-US" altLang="ko-KR" sz="2200" b="1"/>
              <a:t> </a:t>
            </a: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>
          <a:xfrm>
            <a:off x="825996" y="94218"/>
            <a:ext cx="4610100" cy="4127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주요 재배유형 및 사례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1" name="AutoShape 74"/>
          <p:cNvSpPr>
            <a:spLocks noChangeArrowheads="1"/>
          </p:cNvSpPr>
          <p:nvPr/>
        </p:nvSpPr>
        <p:spPr>
          <a:xfrm>
            <a:off x="251520" y="620688"/>
            <a:ext cx="4177159" cy="5048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옥수수 유형별 재배시기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3" name="Picture 60" descr="비닐하우스재배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9750" y="1092668"/>
            <a:ext cx="2736850" cy="1798638"/>
          </a:xfrm>
          <a:prstGeom prst="rect">
            <a:avLst/>
          </a:prstGeom>
          <a:noFill/>
          <a:ln w="19050">
            <a:solidFill>
              <a:srgbClr val="969696"/>
            </a:solidFill>
            <a:miter/>
          </a:ln>
        </p:spPr>
      </p:pic>
      <p:pic>
        <p:nvPicPr>
          <p:cNvPr id="168964" name="Picture 61" descr="2"/>
          <p:cNvPicPr>
            <a:picLocks noChangeAspect="1" noChangeArrowheads="1"/>
          </p:cNvPicPr>
          <p:nvPr/>
        </p:nvPicPr>
        <p:blipFill rotWithShape="1">
          <a:blip r:embed="rId3"/>
          <a:srcRect t="8120"/>
          <a:stretch>
            <a:fillRect/>
          </a:stretch>
        </p:blipFill>
        <p:spPr>
          <a:xfrm>
            <a:off x="3492500" y="1092668"/>
            <a:ext cx="2592388" cy="1797050"/>
          </a:xfrm>
          <a:prstGeom prst="rect">
            <a:avLst/>
          </a:prstGeom>
          <a:noFill/>
          <a:ln w="19050">
            <a:solidFill>
              <a:srgbClr val="969696"/>
            </a:solidFill>
            <a:miter/>
          </a:ln>
        </p:spPr>
      </p:pic>
      <p:pic>
        <p:nvPicPr>
          <p:cNvPr id="168965" name="Picture 62" descr="3"/>
          <p:cNvPicPr>
            <a:picLocks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7763" y="1092668"/>
            <a:ext cx="2520950" cy="1800225"/>
          </a:xfrm>
          <a:prstGeom prst="rect">
            <a:avLst/>
          </a:prstGeom>
          <a:noFill/>
          <a:ln w="19050">
            <a:solidFill>
              <a:srgbClr val="969696"/>
            </a:solidFill>
            <a:miter/>
          </a:ln>
        </p:spPr>
      </p:pic>
      <p:graphicFrame>
        <p:nvGraphicFramePr>
          <p:cNvPr id="32795" name="Group 27"/>
          <p:cNvGraphicFramePr>
            <a:graphicFrameLocks noGrp="1"/>
          </p:cNvGraphicFramePr>
          <p:nvPr/>
        </p:nvGraphicFramePr>
        <p:xfrm>
          <a:off x="539750" y="3035768"/>
          <a:ext cx="8208963" cy="3214307"/>
        </p:xfrm>
        <a:graphic>
          <a:graphicData uri="http://schemas.openxmlformats.org/drawingml/2006/table">
            <a:tbl>
              <a:tblPr/>
              <a:tblGrid>
                <a:gridCol w="295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 spc="-149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극조기재배</a:t>
                      </a:r>
                      <a:r>
                        <a:rPr lang="en-US" altLang="ko-KR" sz="1600" b="1" i="0" spc="-149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600" b="1" i="0" spc="-149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비닐하우스재배</a:t>
                      </a:r>
                      <a:r>
                        <a:rPr lang="en-US" altLang="ko-KR" sz="1600" b="1" i="0" spc="-149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600" b="1" i="0">
                        <a:solidFill>
                          <a:srgbClr val="FF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조기재배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비닐터널재배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6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반촉성재배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비닐피복재배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6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무가온 재배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전남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경남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충남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전남 지역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rgbClr val="CC0000"/>
                          </a:solidFill>
                          <a:latin typeface="맑은 고딕"/>
                          <a:ea typeface="맑은 고딕"/>
                        </a:rPr>
                        <a:t>보온을 위한 커튼과 터널 설치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파종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 2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 상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중순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이식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 2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 하순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~3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 상순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온도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생육초기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35℃ 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전후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     </a:t>
                      </a:r>
                      <a:r>
                        <a:rPr lang="ko-KR" altLang="en-US" sz="1600" b="1" i="0">
                          <a:solidFill>
                            <a:srgbClr val="CC0000"/>
                          </a:solidFill>
                          <a:latin typeface="맑은 고딕"/>
                          <a:ea typeface="맑은 고딕"/>
                        </a:rPr>
                        <a:t>야간 </a:t>
                      </a:r>
                      <a:r>
                        <a:rPr lang="en-US" altLang="ko-KR" sz="1600" b="1" i="0">
                          <a:solidFill>
                            <a:srgbClr val="CC0000"/>
                          </a:solidFill>
                          <a:latin typeface="맑은 고딕"/>
                          <a:ea typeface="맑은 고딕"/>
                        </a:rPr>
                        <a:t>10℃</a:t>
                      </a:r>
                      <a:r>
                        <a:rPr lang="ko-KR" altLang="en-US" sz="1600" b="1" i="0">
                          <a:solidFill>
                            <a:srgbClr val="CC0000"/>
                          </a:solidFill>
                          <a:latin typeface="맑은 고딕"/>
                          <a:ea typeface="맑은 고딕"/>
                        </a:rPr>
                        <a:t>이상 유지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rgbClr val="CC0000"/>
                          </a:solidFill>
                          <a:latin typeface="맑은 고딕"/>
                          <a:ea typeface="맑은 고딕"/>
                        </a:rPr>
                        <a:t>         개화기 </a:t>
                      </a:r>
                      <a:r>
                        <a:rPr lang="en-US" altLang="ko-KR" sz="1600" b="1" i="0">
                          <a:solidFill>
                            <a:srgbClr val="CC0000"/>
                          </a:solidFill>
                          <a:latin typeface="맑은 고딕"/>
                          <a:ea typeface="맑은 고딕"/>
                        </a:rPr>
                        <a:t>30℃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* 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개화기에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35℃ 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이상이면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수정율 감소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파종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 3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 중순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이식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 4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 상순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수확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 6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 하순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이랑넓이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50cm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에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열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         헛골 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70cm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싹이 나온 후 터널 내부온도가 </a:t>
                      </a:r>
                      <a:r>
                        <a:rPr lang="en-US" altLang="ko-KR" sz="1600" b="1" i="0">
                          <a:solidFill>
                            <a:srgbClr val="CC0000"/>
                          </a:solidFill>
                          <a:latin typeface="맑은 고딕"/>
                          <a:ea typeface="맑은 고딕"/>
                        </a:rPr>
                        <a:t>40℃</a:t>
                      </a:r>
                      <a:r>
                        <a:rPr lang="ko-KR" altLang="en-US" sz="1600" b="1" i="0">
                          <a:solidFill>
                            <a:srgbClr val="CC0000"/>
                          </a:solidFill>
                          <a:latin typeface="맑은 고딕"/>
                          <a:ea typeface="맑은 고딕"/>
                        </a:rPr>
                        <a:t>이상이면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일자로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찢어 환기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파종 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 4</a:t>
                      </a:r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 상순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수확 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 7</a:t>
                      </a:r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 중순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~</a:t>
                      </a:r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하순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6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노지 직파재배에 비하여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600" b="1" i="0" dirty="0">
                          <a:solidFill>
                            <a:srgbClr val="CC0000"/>
                          </a:solidFill>
                          <a:latin typeface="맑은 고딕"/>
                          <a:ea typeface="맑은 고딕"/>
                        </a:rPr>
                        <a:t>5~10</a:t>
                      </a:r>
                      <a:r>
                        <a:rPr lang="ko-KR" altLang="en-US" sz="1600" b="1" i="0" dirty="0">
                          <a:solidFill>
                            <a:srgbClr val="CC0000"/>
                          </a:solidFill>
                          <a:latin typeface="맑은 고딕"/>
                          <a:ea typeface="맑은 고딕"/>
                        </a:rPr>
                        <a:t>일 조기 수확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 Box 4"/>
          <p:cNvSpPr txBox="1">
            <a:spLocks noChangeArrowheads="1"/>
          </p:cNvSpPr>
          <p:nvPr/>
        </p:nvSpPr>
        <p:spPr>
          <a:xfrm>
            <a:off x="825996" y="94218"/>
            <a:ext cx="4610100" cy="4127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주요 재배유형 및 사례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4"/>
          <p:cNvSpPr>
            <a:spLocks noChangeArrowheads="1"/>
          </p:cNvSpPr>
          <p:nvPr/>
        </p:nvSpPr>
        <p:spPr>
          <a:xfrm>
            <a:off x="2174875" y="-9318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6628" name="Rectangle 5"/>
          <p:cNvSpPr>
            <a:spLocks noChangeArrowheads="1"/>
          </p:cNvSpPr>
          <p:nvPr/>
        </p:nvSpPr>
        <p:spPr>
          <a:xfrm>
            <a:off x="2174875" y="77946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6870" name="Rectangle 11"/>
          <p:cNvSpPr>
            <a:spLocks noChangeArrowheads="1"/>
          </p:cNvSpPr>
          <p:nvPr/>
        </p:nvSpPr>
        <p:spPr>
          <a:xfrm>
            <a:off x="684213" y="1341438"/>
            <a:ext cx="7848600" cy="201612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marL="447675" indent="-447675" algn="just">
              <a:spcBef>
                <a:spcPct val="20000"/>
              </a:spcBef>
              <a:defRPr lang="ko-KR"/>
            </a:pPr>
            <a:r>
              <a:rPr lang="en-US" altLang="ko-KR" sz="1800">
                <a:solidFill>
                  <a:srgbClr val="000000"/>
                </a:solidFill>
                <a:latin typeface="HY견고딕"/>
                <a:ea typeface="HY견고딕"/>
                <a:sym typeface="Symbol"/>
              </a:rPr>
              <a:t>○ </a:t>
            </a:r>
            <a:r>
              <a:rPr lang="ko-KR" altLang="en-US" sz="1800">
                <a:solidFill>
                  <a:srgbClr val="000000"/>
                </a:solidFill>
                <a:latin typeface="HY견고딕"/>
                <a:ea typeface="HY견고딕"/>
              </a:rPr>
              <a:t>토양의 물리적 성질</a:t>
            </a:r>
          </a:p>
          <a:p>
            <a:pPr marL="447675" indent="-447675" algn="just">
              <a:spcBef>
                <a:spcPct val="20000"/>
              </a:spcBef>
              <a:defRPr lang="ko-KR"/>
            </a:pPr>
            <a:r>
              <a:rPr lang="ko-KR" altLang="en-US" sz="1800" b="0">
                <a:solidFill>
                  <a:srgbClr val="000000"/>
                </a:solidFill>
                <a:latin typeface="HY견고딕"/>
                <a:ea typeface="HY견고딕"/>
              </a:rPr>
              <a:t>   </a:t>
            </a:r>
            <a:r>
              <a:rPr lang="en-US" altLang="ko-KR" sz="1800" b="0">
                <a:solidFill>
                  <a:srgbClr val="FF3399"/>
                </a:solidFill>
                <a:latin typeface="HY견고딕"/>
                <a:ea typeface="HY견고딕"/>
              </a:rPr>
              <a:t>&lt; </a:t>
            </a:r>
            <a:r>
              <a:rPr lang="ko-KR" altLang="en-US" sz="1800" b="0">
                <a:solidFill>
                  <a:srgbClr val="FF3399"/>
                </a:solidFill>
                <a:latin typeface="HY견고딕"/>
                <a:ea typeface="HY견고딕"/>
              </a:rPr>
              <a:t>배수양호</a:t>
            </a:r>
            <a:r>
              <a:rPr lang="en-US" altLang="ko-KR" sz="1800" b="0">
                <a:solidFill>
                  <a:srgbClr val="FF3399"/>
                </a:solidFill>
                <a:latin typeface="HY견고딕"/>
                <a:ea typeface="HY견고딕"/>
              </a:rPr>
              <a:t>, </a:t>
            </a:r>
            <a:r>
              <a:rPr lang="ko-KR" altLang="en-US" sz="1800" b="0">
                <a:solidFill>
                  <a:srgbClr val="FF3399"/>
                </a:solidFill>
                <a:latin typeface="HY견고딕"/>
                <a:ea typeface="HY견고딕"/>
              </a:rPr>
              <a:t>보비 및 보습력이 높은 양토 </a:t>
            </a:r>
            <a:r>
              <a:rPr lang="en-US" altLang="ko-KR" sz="1800" b="0">
                <a:solidFill>
                  <a:srgbClr val="FF3399"/>
                </a:solidFill>
                <a:latin typeface="HY견고딕"/>
                <a:ea typeface="HY견고딕"/>
              </a:rPr>
              <a:t>&gt;</a:t>
            </a:r>
          </a:p>
          <a:p>
            <a:pPr marL="447675" indent="-447675" algn="just">
              <a:spcBef>
                <a:spcPct val="20000"/>
              </a:spcBef>
              <a:defRPr lang="ko-KR"/>
            </a:pPr>
            <a:r>
              <a:rPr lang="en-US" altLang="ko-KR" sz="1800" b="0">
                <a:latin typeface="HY견고딕"/>
                <a:ea typeface="HY견고딕"/>
              </a:rPr>
              <a:t>    - </a:t>
            </a:r>
            <a:r>
              <a:rPr lang="ko-KR" altLang="en-US" sz="1800" b="0">
                <a:latin typeface="HY견고딕"/>
                <a:ea typeface="HY견고딕"/>
              </a:rPr>
              <a:t>토양심도 </a:t>
            </a:r>
            <a:r>
              <a:rPr lang="en-US" altLang="ko-KR" sz="1800" b="0">
                <a:latin typeface="HY견고딕"/>
                <a:ea typeface="HY견고딕"/>
              </a:rPr>
              <a:t>: 60cm </a:t>
            </a:r>
            <a:r>
              <a:rPr lang="ko-KR" altLang="en-US" sz="1800" b="0">
                <a:latin typeface="HY견고딕"/>
                <a:ea typeface="HY견고딕"/>
              </a:rPr>
              <a:t>이상</a:t>
            </a:r>
            <a:r>
              <a:rPr lang="ko-KR" altLang="en-US" sz="1800" b="0">
                <a:solidFill>
                  <a:srgbClr val="000000"/>
                </a:solidFill>
                <a:latin typeface="HY견고딕"/>
                <a:ea typeface="HY견고딕"/>
              </a:rPr>
              <a:t>  </a:t>
            </a:r>
          </a:p>
          <a:p>
            <a:pPr marL="447675" indent="-447675" algn="just">
              <a:spcBef>
                <a:spcPct val="20000"/>
              </a:spcBef>
              <a:defRPr lang="ko-KR"/>
            </a:pPr>
            <a:r>
              <a:rPr lang="en-US" altLang="ko-KR" sz="1800" b="0">
                <a:solidFill>
                  <a:srgbClr val="000000"/>
                </a:solidFill>
                <a:latin typeface="HY견고딕"/>
                <a:ea typeface="HY견고딕"/>
              </a:rPr>
              <a:t>※ </a:t>
            </a:r>
            <a:r>
              <a:rPr lang="ko-KR" altLang="en-US" sz="1800" b="0">
                <a:solidFill>
                  <a:srgbClr val="0033CC"/>
                </a:solidFill>
                <a:latin typeface="HY견고딕"/>
                <a:ea typeface="HY견고딕"/>
              </a:rPr>
              <a:t>곡류작물 중 옥수수는 통기성이 낮은 토양에 대하여 견딤성이 약함</a:t>
            </a:r>
          </a:p>
          <a:p>
            <a:pPr marL="447675" indent="-447675" algn="just">
              <a:spcBef>
                <a:spcPct val="20000"/>
              </a:spcBef>
              <a:buFont typeface="Symbol"/>
              <a:buNone/>
              <a:defRPr lang="ko-KR"/>
            </a:pPr>
            <a:r>
              <a:rPr lang="ko-KR" altLang="en-US" sz="1800">
                <a:solidFill>
                  <a:srgbClr val="000000"/>
                </a:solidFill>
                <a:latin typeface="HY견고딕"/>
                <a:ea typeface="HY견고딕"/>
                <a:sym typeface="Symbol"/>
              </a:rPr>
              <a:t>○ </a:t>
            </a:r>
            <a:r>
              <a:rPr lang="ko-KR" altLang="en-US" sz="1800">
                <a:solidFill>
                  <a:srgbClr val="000000"/>
                </a:solidFill>
                <a:latin typeface="HY견고딕"/>
                <a:ea typeface="HY견고딕"/>
              </a:rPr>
              <a:t>토양의 적정 </a:t>
            </a:r>
            <a:r>
              <a:rPr lang="en-US" altLang="ko-KR" sz="1800" b="0">
                <a:solidFill>
                  <a:srgbClr val="000000"/>
                </a:solidFill>
                <a:latin typeface="HY견고딕"/>
                <a:ea typeface="HY견고딕"/>
              </a:rPr>
              <a:t>pH</a:t>
            </a:r>
            <a:r>
              <a:rPr lang="en-US" altLang="ko-KR" sz="1800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  <a:r>
              <a:rPr lang="en-US" altLang="ko-KR" sz="1800" b="0">
                <a:solidFill>
                  <a:srgbClr val="000000"/>
                </a:solidFill>
                <a:latin typeface="HY견고딕"/>
                <a:ea typeface="HY견고딕"/>
              </a:rPr>
              <a:t>: pH 5.6~7.5 </a:t>
            </a:r>
            <a:r>
              <a:rPr lang="en-US" altLang="ko-KR" sz="1800">
                <a:solidFill>
                  <a:srgbClr val="000000"/>
                </a:solidFill>
                <a:latin typeface="HY견고딕"/>
                <a:ea typeface="HY견고딕"/>
                <a:sym typeface="Symbol"/>
              </a:rPr>
              <a:t>  </a:t>
            </a:r>
            <a:r>
              <a:rPr lang="ko-KR" altLang="en-US" sz="1800">
                <a:solidFill>
                  <a:srgbClr val="FF00FF"/>
                </a:solidFill>
                <a:latin typeface="HY견고딕"/>
                <a:ea typeface="HY견고딕"/>
              </a:rPr>
              <a:t>최적 </a:t>
            </a:r>
            <a:r>
              <a:rPr lang="en-US" altLang="ko-KR" sz="1800">
                <a:solidFill>
                  <a:srgbClr val="FF00FF"/>
                </a:solidFill>
                <a:latin typeface="HY견고딕"/>
                <a:ea typeface="HY견고딕"/>
              </a:rPr>
              <a:t>pH 6.5</a:t>
            </a:r>
            <a:r>
              <a:rPr lang="en-US" altLang="ko-KR" sz="1800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</a:p>
          <a:p>
            <a:pPr marL="447675" indent="-447675" algn="just">
              <a:spcBef>
                <a:spcPct val="20000"/>
              </a:spcBef>
              <a:defRPr lang="ko-KR"/>
            </a:pPr>
            <a:r>
              <a:rPr lang="en-US" altLang="ko-KR" sz="1800" b="0">
                <a:solidFill>
                  <a:srgbClr val="000000"/>
                </a:solidFill>
                <a:latin typeface="HY견고딕"/>
                <a:ea typeface="HY견고딕"/>
              </a:rPr>
              <a:t>    </a:t>
            </a:r>
            <a:r>
              <a:rPr lang="en-US" altLang="ko-KR" sz="1800" b="0" spc="-148">
                <a:solidFill>
                  <a:srgbClr val="000000"/>
                </a:solidFill>
                <a:latin typeface="HY견고딕"/>
                <a:ea typeface="HY견고딕"/>
              </a:rPr>
              <a:t>- &lt; pH 5.6 : cl, Mn, Fe </a:t>
            </a:r>
            <a:r>
              <a:rPr lang="ko-KR" altLang="en-US" sz="1800" b="0" spc="-148">
                <a:solidFill>
                  <a:srgbClr val="000000"/>
                </a:solidFill>
                <a:latin typeface="HY견고딕"/>
                <a:ea typeface="HY견고딕"/>
              </a:rPr>
              <a:t>독성 피해    </a:t>
            </a:r>
            <a:r>
              <a:rPr lang="en-US" altLang="ko-KR" sz="1800" b="0" spc="-148">
                <a:solidFill>
                  <a:srgbClr val="000000"/>
                </a:solidFill>
                <a:latin typeface="HY견고딕"/>
                <a:ea typeface="HY견고딕"/>
              </a:rPr>
              <a:t>- &gt; pH 7.5 : P, Zn, Fe </a:t>
            </a:r>
            <a:r>
              <a:rPr lang="ko-KR" altLang="en-US" sz="1800" b="0" spc="-148">
                <a:solidFill>
                  <a:srgbClr val="000000"/>
                </a:solidFill>
                <a:latin typeface="HY견고딕"/>
                <a:ea typeface="HY견고딕"/>
              </a:rPr>
              <a:t>결핍 발생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>
          <a:xfrm>
            <a:off x="684213" y="3681028"/>
            <a:ext cx="8280400" cy="2120249"/>
          </a:xfrm>
          <a:prstGeom prst="rect">
            <a:avLst/>
          </a:prstGeom>
          <a:noFill/>
          <a:ln w="19050" cap="rnd" algn="ctr">
            <a:noFill/>
            <a:prstDash val="sysDot"/>
            <a:miter/>
          </a:ln>
        </p:spPr>
        <p:txBody>
          <a:bodyPr wrap="square" lIns="91424" tIns="45712" rIns="91424" bIns="45712" anchor="ctr">
            <a:spAutoFit/>
          </a:bodyPr>
          <a:lstStyle/>
          <a:p>
            <a:pPr>
              <a:spcBef>
                <a:spcPct val="6000"/>
              </a:spcBef>
              <a:buFont typeface="Wingdings"/>
              <a:buChar char="u"/>
              <a:defRPr lang="ko-KR"/>
            </a:pPr>
            <a:r>
              <a:rPr lang="en-US" altLang="ko-KR" sz="1800">
                <a:solidFill>
                  <a:srgbClr val="3333FF"/>
                </a:solidFill>
                <a:latin typeface="HY견고딕"/>
                <a:ea typeface="HY견고딕"/>
                <a:cs typeface="Times New Roman"/>
              </a:rPr>
              <a:t> </a:t>
            </a:r>
            <a:r>
              <a:rPr lang="ko-KR" altLang="en-US" sz="1800">
                <a:solidFill>
                  <a:srgbClr val="3333FF"/>
                </a:solidFill>
                <a:latin typeface="HY견고딕"/>
                <a:ea typeface="HY견고딕"/>
                <a:cs typeface="Times New Roman"/>
              </a:rPr>
              <a:t>토양관리</a:t>
            </a:r>
            <a:r>
              <a:rPr lang="ko-KR" altLang="en-US" sz="1800">
                <a:latin typeface="HY견고딕"/>
                <a:ea typeface="HY견고딕"/>
                <a:cs typeface="Times New Roman"/>
              </a:rPr>
              <a:t> </a:t>
            </a:r>
          </a:p>
          <a:p>
            <a:pPr marL="315540">
              <a:spcBef>
                <a:spcPct val="28000"/>
              </a:spcBef>
              <a:buFont typeface="Wingdings"/>
              <a:buChar char="Ø"/>
              <a:defRPr lang="ko-KR"/>
            </a:pPr>
            <a:r>
              <a:rPr lang="ko-KR" altLang="en-US" sz="1800">
                <a:latin typeface="HY견고딕"/>
                <a:ea typeface="HY견고딕"/>
                <a:cs typeface="Times New Roman"/>
              </a:rPr>
              <a:t> </a:t>
            </a:r>
            <a:r>
              <a:rPr lang="ko-KR" altLang="en-US" sz="1800" spc="-148">
                <a:solidFill>
                  <a:srgbClr val="C00000"/>
                </a:solidFill>
                <a:latin typeface="HY견고딕"/>
                <a:ea typeface="HY견고딕"/>
                <a:cs typeface="Times New Roman"/>
              </a:rPr>
              <a:t>유기물 시용 </a:t>
            </a:r>
            <a:r>
              <a:rPr lang="en-US" altLang="ko-KR" sz="1800" spc="-148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: </a:t>
            </a:r>
            <a:r>
              <a:rPr lang="ko-KR" altLang="en-US" sz="1800" spc="-148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양분</a:t>
            </a:r>
            <a:r>
              <a:rPr lang="en-US" altLang="ko-KR" sz="1800" spc="-148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, </a:t>
            </a:r>
            <a:r>
              <a:rPr lang="ko-KR" altLang="en-US" sz="1800" spc="-148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토양 물리 화학적 성질 개선</a:t>
            </a:r>
            <a:r>
              <a:rPr lang="en-US" altLang="ko-KR" sz="1800" spc="-148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,  </a:t>
            </a:r>
            <a:r>
              <a:rPr lang="ko-KR" altLang="en-US" sz="1800" spc="-148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토양 생물상 활성 유지 증진</a:t>
            </a:r>
          </a:p>
          <a:p>
            <a:pPr>
              <a:spcBef>
                <a:spcPct val="28000"/>
              </a:spcBef>
              <a:buFont typeface="Wingdings"/>
              <a:buChar char="u"/>
              <a:defRPr lang="ko-KR"/>
            </a:pPr>
            <a:r>
              <a:rPr lang="ko-KR" altLang="en-US" sz="1800">
                <a:solidFill>
                  <a:srgbClr val="3333FF"/>
                </a:solidFill>
                <a:latin typeface="HY견고딕"/>
                <a:ea typeface="HY견고딕"/>
                <a:cs typeface="Times New Roman"/>
              </a:rPr>
              <a:t> 시비관리</a:t>
            </a:r>
          </a:p>
          <a:p>
            <a:pPr marL="315540">
              <a:spcBef>
                <a:spcPct val="28000"/>
              </a:spcBef>
              <a:buFont typeface="Wingdings"/>
              <a:buChar char="Ø"/>
              <a:defRPr lang="ko-KR"/>
            </a:pPr>
            <a:r>
              <a:rPr lang="en-US" altLang="ko-KR" sz="1800">
                <a:latin typeface="HY견고딕"/>
                <a:ea typeface="HY견고딕"/>
                <a:cs typeface="Times New Roman"/>
              </a:rPr>
              <a:t> </a:t>
            </a:r>
            <a:r>
              <a:rPr lang="ko-KR" altLang="en-US" sz="1800">
                <a:solidFill>
                  <a:srgbClr val="C00000"/>
                </a:solidFill>
                <a:latin typeface="HY견고딕"/>
                <a:ea typeface="HY견고딕"/>
                <a:cs typeface="Times New Roman"/>
              </a:rPr>
              <a:t>유기질 비료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혼합유박비료 효과적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옥수수의 경우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)</a:t>
            </a:r>
          </a:p>
          <a:p>
            <a:pPr marL="473310">
              <a:spcBef>
                <a:spcPct val="28000"/>
              </a:spcBef>
              <a:buFont typeface="Wingdings"/>
              <a:buChar char="ü"/>
              <a:defRPr lang="ko-KR"/>
            </a:pP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비옥한 토양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=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유기비료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100%(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기비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) +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화학비료  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0%</a:t>
            </a:r>
          </a:p>
          <a:p>
            <a:pPr marL="473310">
              <a:spcBef>
                <a:spcPct val="28000"/>
              </a:spcBef>
              <a:buFont typeface="Wingdings"/>
              <a:buChar char="ü"/>
              <a:defRPr lang="ko-KR"/>
            </a:pP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 척박한 토양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=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유기비료  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50%(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기비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) +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화학비료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50%(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추비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  <a:cs typeface="Times New Roman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7544" y="620688"/>
            <a:ext cx="5184576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재배적지 및 토양지력 유지</a:t>
            </a:r>
            <a:endParaRPr lang="ko-KR" altLang="en-US" sz="280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Text Box 3"/>
          <p:cNvSpPr txBox="1">
            <a:spLocks noChangeArrowheads="1"/>
          </p:cNvSpPr>
          <p:nvPr/>
        </p:nvSpPr>
        <p:spPr>
          <a:xfrm>
            <a:off x="598488" y="1844675"/>
            <a:ext cx="5187950" cy="389699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○ 단옥수수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초당옥수수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찰옥수수는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함께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   심으면</a:t>
            </a:r>
            <a:r>
              <a:rPr lang="ko-KR" altLang="en-US" sz="2000" b="1">
                <a:latin typeface="맑은 고딕"/>
                <a:ea typeface="맑은 고딕"/>
              </a:rPr>
              <a:t>  단맛과 찰기가 없어지고 옥수수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알이 단단해져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품질이 떨어짐                          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  </a:t>
            </a:r>
            <a:r>
              <a:rPr lang="ko-KR" altLang="en-US" sz="2000" b="1">
                <a:latin typeface="맑은 고딕"/>
                <a:ea typeface="맑은 고딕"/>
              </a:rPr>
              <a:t>* 꽃이 함께 피면서 꽃가루가 서로 섞임</a:t>
            </a:r>
          </a:p>
          <a:p>
            <a:pPr lvl="0">
              <a:defRPr lang="ko-KR" altLang="en-US"/>
            </a:pPr>
            <a:endParaRPr lang="ko-KR" altLang="en-US" sz="20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○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같은 종류의</a:t>
            </a:r>
            <a:r>
              <a:rPr lang="ko-KR" altLang="en-US" sz="2000" b="1">
                <a:latin typeface="맑은 고딕"/>
                <a:ea typeface="맑은 고딕"/>
              </a:rPr>
              <a:t> 옥수수를 재배할 때에만</a:t>
            </a:r>
          </a:p>
          <a:p>
            <a:pPr lvl="0"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고유의 특성이</a:t>
            </a:r>
            <a:r>
              <a:rPr lang="ko-KR" altLang="en-US" sz="2000" b="1">
                <a:latin typeface="맑은 고딕"/>
                <a:ea typeface="맑은 고딕"/>
              </a:rPr>
              <a:t> 나타남</a:t>
            </a:r>
          </a:p>
          <a:p>
            <a:pPr lvl="0">
              <a:defRPr lang="ko-KR" altLang="en-US"/>
            </a:pPr>
            <a:endParaRPr lang="ko-KR" altLang="en-US" sz="20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○ 다른 종류의 옥수수를 함께 재배할 때  </a:t>
            </a:r>
          </a:p>
          <a:p>
            <a:pPr lvl="0">
              <a:defRPr lang="ko-KR" altLang="en-US"/>
            </a:pPr>
            <a:r>
              <a:rPr lang="en-US" altLang="ko-KR" sz="2000" b="1">
                <a:latin typeface="맑은 고딕"/>
                <a:ea typeface="맑은 고딕"/>
              </a:rPr>
              <a:t>    200m</a:t>
            </a:r>
            <a:r>
              <a:rPr lang="ko-KR" altLang="en-US" sz="2000" b="1">
                <a:latin typeface="맑은 고딕"/>
                <a:ea typeface="맑은 고딕"/>
              </a:rPr>
              <a:t>이상 떨어져 재배</a:t>
            </a:r>
          </a:p>
        </p:txBody>
      </p:sp>
      <p:pic>
        <p:nvPicPr>
          <p:cNvPr id="178180" name="Picture 6" descr="noname0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86438" y="1557338"/>
            <a:ext cx="2808287" cy="2371725"/>
          </a:xfrm>
          <a:prstGeom prst="rect">
            <a:avLst/>
          </a:prstGeom>
          <a:noFill/>
          <a:ln w="9525">
            <a:noFill/>
            <a:miter/>
          </a:ln>
        </p:spPr>
      </p:pic>
      <p:grpSp>
        <p:nvGrpSpPr>
          <p:cNvPr id="2" name="Group 7"/>
          <p:cNvGrpSpPr/>
          <p:nvPr/>
        </p:nvGrpSpPr>
        <p:grpSpPr>
          <a:xfrm>
            <a:off x="5786438" y="4221163"/>
            <a:ext cx="2809875" cy="1655762"/>
            <a:chOff x="480" y="336"/>
            <a:chExt cx="2640" cy="1759"/>
          </a:xfrm>
        </p:grpSpPr>
        <p:sp>
          <p:nvSpPr>
            <p:cNvPr id="178183" name="Text Box 8"/>
            <p:cNvSpPr txBox="1">
              <a:spLocks noChangeArrowheads="1"/>
            </p:cNvSpPr>
            <p:nvPr/>
          </p:nvSpPr>
          <p:spPr>
            <a:xfrm>
              <a:off x="480" y="1776"/>
              <a:ext cx="2640" cy="319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25">
              <a:noFill/>
              <a:miter/>
            </a:ln>
          </p:spPr>
          <p:txBody>
            <a:bodyPr lIns="126000" tIns="46800" rIns="126000" bIns="46800" anchor="ctr"/>
            <a:lstStyle/>
            <a:p>
              <a:pPr algn="ctr">
                <a:spcBef>
                  <a:spcPct val="50000"/>
                </a:spcBef>
                <a:defRPr lang="ko-KR" altLang="en-US"/>
              </a:pPr>
              <a:r>
                <a:rPr lang="en-US" altLang="ko-KR" sz="2400"/>
                <a:t>Sugary (su</a:t>
              </a:r>
              <a:r>
                <a:rPr lang="en-US" altLang="ko-KR" sz="2400" baseline="-25000"/>
                <a:t>1</a:t>
              </a:r>
              <a:r>
                <a:rPr lang="en-US" altLang="ko-KR" sz="2400"/>
                <a:t>)</a:t>
              </a:r>
            </a:p>
          </p:txBody>
        </p:sp>
        <p:pic>
          <p:nvPicPr>
            <p:cNvPr id="178184" name="Picture 9" descr="[su1] sugary"/>
            <p:cNvPicPr>
              <a:picLocks noChangeAspect="1" noChangeArrowheads="1"/>
            </p:cNvPicPr>
            <p:nvPr/>
          </p:nvPicPr>
          <p:blipFill rotWithShape="1">
            <a:blip r:embed="rId3"/>
            <a:srcRect l="1510" t="4690" r="2010" b="1820"/>
            <a:stretch>
              <a:fillRect/>
            </a:stretch>
          </p:blipFill>
          <p:spPr>
            <a:xfrm>
              <a:off x="480" y="336"/>
              <a:ext cx="2640" cy="144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14" name="Text Box 4"/>
          <p:cNvSpPr txBox="1">
            <a:spLocks noChangeArrowheads="1"/>
          </p:cNvSpPr>
          <p:nvPr/>
        </p:nvSpPr>
        <p:spPr>
          <a:xfrm>
            <a:off x="825996" y="94968"/>
            <a:ext cx="4610100" cy="4127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주요</a:t>
            </a:r>
            <a:r>
              <a:rPr lang="en-US" altLang="ko-KR" sz="2800">
                <a:solidFill>
                  <a:schemeClr val="bg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재배기술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544" y="620688"/>
            <a:ext cx="5328592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식용옥수수 재배 시 유의할 점</a:t>
            </a:r>
            <a:endParaRPr lang="ko-KR" altLang="en-US" sz="280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4"/>
          <p:cNvSpPr>
            <a:spLocks noChangeArrowheads="1"/>
          </p:cNvSpPr>
          <p:nvPr/>
        </p:nvSpPr>
        <p:spPr>
          <a:xfrm>
            <a:off x="2174875" y="-9318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32099" name="Rectangle 5"/>
          <p:cNvSpPr>
            <a:spLocks noChangeArrowheads="1"/>
          </p:cNvSpPr>
          <p:nvPr/>
        </p:nvSpPr>
        <p:spPr>
          <a:xfrm>
            <a:off x="2174875" y="77946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aphicFrame>
        <p:nvGraphicFramePr>
          <p:cNvPr id="206902" name="Group 54"/>
          <p:cNvGraphicFramePr>
            <a:graphicFrameLocks noGrp="1"/>
          </p:cNvGraphicFramePr>
          <p:nvPr/>
        </p:nvGraphicFramePr>
        <p:xfrm>
          <a:off x="323528" y="1916832"/>
          <a:ext cx="8382000" cy="3252788"/>
        </p:xfrm>
        <a:graphic>
          <a:graphicData uri="http://schemas.openxmlformats.org/drawingml/2006/table">
            <a:tbl>
              <a:tblPr/>
              <a:tblGrid>
                <a:gridCol w="217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구  분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찰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단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초당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혼종재배시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일반옥수수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3399"/>
                          </a:solidFill>
                          <a:latin typeface="HY견고딕"/>
                          <a:ea typeface="HY견고딕"/>
                        </a:rPr>
                        <a:t>무변화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찰옥수수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CC0066"/>
                          </a:solidFill>
                          <a:latin typeface="HY견고딕"/>
                          <a:ea typeface="HY견고딕"/>
                        </a:rPr>
                        <a:t>찰</a:t>
                      </a:r>
                      <a:endParaRPr lang="en-US" altLang="ko-KR" sz="2000" b="1" i="0">
                        <a:solidFill>
                          <a:srgbClr val="CC0066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3399"/>
                          </a:solidFill>
                          <a:latin typeface="HY견고딕"/>
                          <a:ea typeface="HY견고딕"/>
                        </a:rPr>
                        <a:t>찰기</a:t>
                      </a:r>
                      <a:r>
                        <a:rPr lang="en-US" altLang="ko-KR" sz="2000" b="1" i="0">
                          <a:solidFill>
                            <a:srgbClr val="003399"/>
                          </a:solidFill>
                          <a:latin typeface="HY견고딕"/>
                          <a:ea typeface="HY견고딕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단옥수수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CC0066"/>
                          </a:solidFill>
                          <a:latin typeface="HY견고딕"/>
                          <a:ea typeface="HY견고딕"/>
                        </a:rPr>
                        <a:t>단</a:t>
                      </a:r>
                      <a:endParaRPr lang="en-US" altLang="ko-KR" sz="2000" b="1" i="0">
                        <a:solidFill>
                          <a:srgbClr val="CC0066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3399"/>
                          </a:solidFill>
                          <a:latin typeface="HY견고딕"/>
                          <a:ea typeface="HY견고딕"/>
                        </a:rPr>
                        <a:t>단맛</a:t>
                      </a:r>
                      <a:r>
                        <a:rPr lang="en-US" altLang="ko-KR" sz="2000" b="1" i="0">
                          <a:solidFill>
                            <a:srgbClr val="003399"/>
                          </a:solidFill>
                          <a:latin typeface="HY견고딕"/>
                          <a:ea typeface="HY견고딕"/>
                        </a:rPr>
                        <a:t>X</a:t>
                      </a:r>
                      <a:r>
                        <a:rPr lang="en-US" altLang="ko-KR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2000" b="1" i="0">
                          <a:solidFill>
                            <a:srgbClr val="003399"/>
                          </a:solidFill>
                          <a:latin typeface="HY견고딕"/>
                          <a:ea typeface="HY견고딕"/>
                        </a:rPr>
                        <a:t>단단해짐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초당옥수수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일반</a:t>
                      </a:r>
                      <a:endParaRPr lang="en-US" altLang="ko-KR" sz="2000" b="1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CC0066"/>
                          </a:solidFill>
                          <a:latin typeface="HY견고딕"/>
                          <a:ea typeface="HY견고딕"/>
                        </a:rPr>
                        <a:t>초당</a:t>
                      </a:r>
                      <a:endParaRPr lang="en-US" altLang="ko-KR" sz="2000" b="1" i="0">
                        <a:solidFill>
                          <a:srgbClr val="CC0066"/>
                        </a:solidFill>
                        <a:latin typeface="HY견고딕"/>
                        <a:ea typeface="HY견고딕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3399"/>
                          </a:solidFill>
                          <a:latin typeface="HY견고딕"/>
                          <a:ea typeface="HY견고딕"/>
                        </a:rPr>
                        <a:t>단맛</a:t>
                      </a:r>
                      <a:r>
                        <a:rPr lang="en-US" altLang="ko-KR" sz="2000" b="1" i="0">
                          <a:solidFill>
                            <a:srgbClr val="003399"/>
                          </a:solidFill>
                          <a:latin typeface="HY견고딕"/>
                          <a:ea typeface="HY견고딕"/>
                        </a:rPr>
                        <a:t>X</a:t>
                      </a:r>
                      <a:r>
                        <a:rPr lang="en-US" altLang="ko-KR" sz="2000" b="1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2000" b="1" i="0">
                          <a:solidFill>
                            <a:srgbClr val="003399"/>
                          </a:solidFill>
                          <a:latin typeface="HY견고딕"/>
                          <a:ea typeface="HY견고딕"/>
                        </a:rPr>
                        <a:t>단단해짐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3" descr="Untitled-1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143875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" name="Text Box 4"/>
          <p:cNvSpPr txBox="1">
            <a:spLocks noChangeArrowheads="1"/>
          </p:cNvSpPr>
          <p:nvPr/>
        </p:nvSpPr>
        <p:spPr>
          <a:xfrm>
            <a:off x="825996" y="94968"/>
            <a:ext cx="4610100" cy="4127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주요</a:t>
            </a:r>
            <a:r>
              <a:rPr lang="en-US" altLang="ko-KR" sz="2800">
                <a:solidFill>
                  <a:schemeClr val="bg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재배기술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9" name="AutoShape 74"/>
          <p:cNvSpPr>
            <a:spLocks noChangeArrowheads="1"/>
          </p:cNvSpPr>
          <p:nvPr/>
        </p:nvSpPr>
        <p:spPr>
          <a:xfrm>
            <a:off x="250825" y="836613"/>
            <a:ext cx="7129488" cy="5048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다른 종류의 옥수수와 이웃 재배 시 배유 변화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ChangeArrowheads="1"/>
          </p:cNvSpPr>
          <p:nvPr/>
        </p:nvSpPr>
        <p:spPr>
          <a:xfrm>
            <a:off x="2174875" y="-9318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>
          <a:xfrm>
            <a:off x="2174875" y="77946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>
          <a:xfrm>
            <a:off x="785812" y="1285875"/>
            <a:ext cx="8072439" cy="488442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6000"/>
              </a:spcBef>
              <a:buFont typeface="Wingdings"/>
              <a:buChar char="q"/>
              <a:defRPr lang="ko-KR"/>
            </a:pP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파종기 설정 </a:t>
            </a: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옥수수 수량을 결정하는 중요한 요인</a:t>
            </a:r>
          </a:p>
          <a:p>
            <a:pPr>
              <a:spcBef>
                <a:spcPct val="25000"/>
              </a:spcBef>
              <a:defRPr lang="ko-KR"/>
            </a:pPr>
            <a:r>
              <a:rPr lang="en-US" altLang="ko-KR" sz="2000">
                <a:solidFill>
                  <a:schemeClr val="accent2"/>
                </a:solidFill>
                <a:latin typeface="HY견고딕"/>
                <a:ea typeface="HY견고딕"/>
              </a:rPr>
              <a:t>  ○ </a:t>
            </a:r>
            <a:r>
              <a:rPr lang="ko-KR" altLang="en-US" sz="2000">
                <a:solidFill>
                  <a:schemeClr val="accent2"/>
                </a:solidFill>
                <a:latin typeface="HY견고딕"/>
                <a:ea typeface="HY견고딕"/>
              </a:rPr>
              <a:t>발아시작 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평균기온 </a:t>
            </a: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: 12~14℃</a:t>
            </a:r>
            <a:r>
              <a:rPr lang="en-US" altLang="ko-KR" sz="2000">
                <a:latin typeface="HY견고딕"/>
                <a:ea typeface="HY견고딕"/>
              </a:rPr>
              <a:t> </a:t>
            </a:r>
          </a:p>
          <a:p>
            <a:pPr>
              <a:spcBef>
                <a:spcPct val="25000"/>
              </a:spcBef>
              <a:defRPr lang="ko-KR"/>
            </a:pPr>
            <a:r>
              <a:rPr lang="en-US" altLang="ko-KR" sz="2000">
                <a:solidFill>
                  <a:schemeClr val="accent2"/>
                </a:solidFill>
                <a:latin typeface="HY견고딕"/>
                <a:ea typeface="HY견고딕"/>
              </a:rPr>
              <a:t>  ○ </a:t>
            </a:r>
            <a:r>
              <a:rPr lang="ko-KR" altLang="en-US" sz="2000">
                <a:solidFill>
                  <a:srgbClr val="0033CC"/>
                </a:solidFill>
                <a:latin typeface="HY견고딕"/>
                <a:ea typeface="HY견고딕"/>
              </a:rPr>
              <a:t>최고수량 파종기 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평균기온 </a:t>
            </a: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: 14~15 ℃</a:t>
            </a:r>
          </a:p>
          <a:p>
            <a:pPr>
              <a:spcBef>
                <a:spcPct val="25000"/>
              </a:spcBef>
              <a:defRPr lang="ko-KR"/>
            </a:pPr>
            <a:r>
              <a:rPr lang="en-US" altLang="ko-KR" sz="2000">
                <a:solidFill>
                  <a:schemeClr val="accent2"/>
                </a:solidFill>
                <a:latin typeface="HY견고딕"/>
                <a:ea typeface="HY견고딕"/>
              </a:rPr>
              <a:t>  ○ </a:t>
            </a:r>
            <a:r>
              <a:rPr lang="ko-KR" altLang="en-US" sz="2000">
                <a:solidFill>
                  <a:schemeClr val="accent2"/>
                </a:solidFill>
                <a:latin typeface="HY견고딕"/>
                <a:ea typeface="HY견고딕"/>
              </a:rPr>
              <a:t>발아 소요 일수</a:t>
            </a:r>
          </a:p>
          <a:p>
            <a:pPr marL="360000">
              <a:spcBef>
                <a:spcPct val="25000"/>
              </a:spcBef>
              <a:buFont typeface="Wingdings"/>
              <a:buChar char="Ø"/>
              <a:defRPr lang="ko-KR"/>
            </a:pP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 평균기온 </a:t>
            </a: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10~13 ℃ ⇒ 19∼20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일 </a:t>
            </a:r>
          </a:p>
          <a:p>
            <a:pPr marL="360000">
              <a:spcBef>
                <a:spcPct val="25000"/>
              </a:spcBef>
              <a:buFont typeface="Wingdings"/>
              <a:buChar char="Ø"/>
              <a:defRPr lang="ko-KR"/>
            </a:pP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 평균기온 </a:t>
            </a: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18~20 ℃ ⇒   8∼10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일</a:t>
            </a:r>
          </a:p>
          <a:p>
            <a:pPr marL="360000">
              <a:spcBef>
                <a:spcPct val="25000"/>
              </a:spcBef>
              <a:buFont typeface="Wingdings"/>
              <a:buChar char="Ø"/>
              <a:defRPr lang="ko-KR"/>
            </a:pP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 평균기온  </a:t>
            </a: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21℃ 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이상 ⇒  </a:t>
            </a: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4∼ 6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일</a:t>
            </a:r>
          </a:p>
          <a:p>
            <a:pPr>
              <a:spcBef>
                <a:spcPct val="25000"/>
              </a:spcBef>
              <a:defRPr lang="ko-KR"/>
            </a:pPr>
            <a:r>
              <a:rPr lang="ko-KR" altLang="en-US" sz="2000">
                <a:solidFill>
                  <a:schemeClr val="accent2"/>
                </a:solidFill>
                <a:latin typeface="HY견고딕"/>
                <a:ea typeface="HY견고딕"/>
              </a:rPr>
              <a:t>       </a:t>
            </a:r>
            <a:r>
              <a:rPr lang="en-US" altLang="ko-KR" sz="2000">
                <a:solidFill>
                  <a:schemeClr val="accent2"/>
                </a:solidFill>
                <a:latin typeface="HY견고딕"/>
                <a:ea typeface="HY견고딕"/>
              </a:rPr>
              <a:t>※ </a:t>
            </a:r>
            <a:r>
              <a:rPr lang="ko-KR" altLang="en-US" sz="2000">
                <a:solidFill>
                  <a:schemeClr val="accent2"/>
                </a:solidFill>
                <a:latin typeface="HY견고딕"/>
                <a:ea typeface="HY견고딕"/>
              </a:rPr>
              <a:t>옥수수는 </a:t>
            </a:r>
            <a:r>
              <a:rPr lang="en-US" altLang="ko-KR" sz="2000">
                <a:solidFill>
                  <a:schemeClr val="accent2"/>
                </a:solidFill>
                <a:latin typeface="HY견고딕"/>
                <a:ea typeface="HY견고딕"/>
              </a:rPr>
              <a:t>10℃ </a:t>
            </a:r>
            <a:r>
              <a:rPr lang="ko-KR" altLang="en-US" sz="2000">
                <a:solidFill>
                  <a:schemeClr val="accent2"/>
                </a:solidFill>
                <a:latin typeface="HY견고딕"/>
                <a:ea typeface="HY견고딕"/>
              </a:rPr>
              <a:t>이하나 </a:t>
            </a:r>
            <a:r>
              <a:rPr lang="en-US" altLang="ko-KR" sz="2000">
                <a:solidFill>
                  <a:schemeClr val="accent2"/>
                </a:solidFill>
                <a:latin typeface="HY견고딕"/>
                <a:ea typeface="HY견고딕"/>
              </a:rPr>
              <a:t>45℃ </a:t>
            </a:r>
            <a:r>
              <a:rPr lang="ko-KR" altLang="en-US" sz="2000">
                <a:solidFill>
                  <a:schemeClr val="accent2"/>
                </a:solidFill>
                <a:latin typeface="HY견고딕"/>
                <a:ea typeface="HY견고딕"/>
              </a:rPr>
              <a:t>이상에서 생육중지</a:t>
            </a:r>
          </a:p>
          <a:p>
            <a:pPr>
              <a:lnSpc>
                <a:spcPct val="150000"/>
              </a:lnSpc>
              <a:spcBef>
                <a:spcPct val="25000"/>
              </a:spcBef>
              <a:buFont typeface="Wingdings"/>
              <a:buChar char="q"/>
              <a:defRPr lang="ko-KR"/>
            </a:pP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파종 적기</a:t>
            </a:r>
          </a:p>
          <a:p>
            <a:pPr>
              <a:spcBef>
                <a:spcPct val="25000"/>
              </a:spcBef>
              <a:defRPr lang="ko-KR"/>
            </a:pP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  ○ 늦서리 내리는 날로부터 </a:t>
            </a:r>
            <a:r>
              <a:rPr lang="en-US" altLang="ko-KR" sz="2000">
                <a:solidFill>
                  <a:schemeClr val="accent2"/>
                </a:solidFill>
                <a:latin typeface="HY견고딕"/>
                <a:ea typeface="HY견고딕"/>
              </a:rPr>
              <a:t>10~15</a:t>
            </a:r>
            <a:r>
              <a:rPr lang="ko-KR" altLang="en-US" sz="2000">
                <a:solidFill>
                  <a:schemeClr val="accent2"/>
                </a:solidFill>
                <a:latin typeface="HY견고딕"/>
                <a:ea typeface="HY견고딕"/>
              </a:rPr>
              <a:t>일전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에 심은 것이 안전 </a:t>
            </a:r>
          </a:p>
          <a:p>
            <a:pPr marL="360000">
              <a:spcBef>
                <a:spcPct val="25000"/>
              </a:spcBef>
              <a:buFont typeface="Wingdings"/>
              <a:buChar char="Ø"/>
              <a:defRPr lang="ko-KR"/>
            </a:pPr>
            <a:r>
              <a:rPr lang="ko-KR" altLang="en-US" sz="2000">
                <a:latin typeface="HY견고딕"/>
                <a:ea typeface="HY견고딕"/>
              </a:rPr>
              <a:t>중부평야지  </a:t>
            </a: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: 4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월 중순</a:t>
            </a:r>
          </a:p>
          <a:p>
            <a:pPr>
              <a:spcBef>
                <a:spcPct val="25000"/>
              </a:spcBef>
              <a:defRPr lang="ko-KR"/>
            </a:pP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  </a:t>
            </a:r>
            <a:r>
              <a:rPr lang="ko-KR" altLang="en-US" sz="2000">
                <a:solidFill>
                  <a:schemeClr val="tx1"/>
                </a:solidFill>
                <a:latin typeface="맑은 고딕"/>
                <a:ea typeface="맑은 고딕"/>
              </a:rPr>
              <a:t>○ </a:t>
            </a:r>
            <a:r>
              <a:rPr lang="ko-KR" altLang="en-US" sz="2000">
                <a:solidFill>
                  <a:schemeClr val="accent2"/>
                </a:solidFill>
                <a:latin typeface="HY견고딕"/>
                <a:ea typeface="HY견고딕"/>
              </a:rPr>
              <a:t>분산 파종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에 의한 홍수 출하를 막아 제값을 받는 것이 중요</a:t>
            </a:r>
            <a:endParaRPr lang="en-US" altLang="ko-KR" sz="200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4" y="620688"/>
            <a:ext cx="2592288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파종방법</a:t>
            </a:r>
            <a:endParaRPr lang="ko-KR" altLang="en-US" sz="280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ChangeArrowheads="1"/>
          </p:cNvSpPr>
          <p:nvPr/>
        </p:nvSpPr>
        <p:spPr>
          <a:xfrm>
            <a:off x="2174875" y="-9318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>
          <a:xfrm>
            <a:off x="2174875" y="77946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>
          <a:xfrm>
            <a:off x="611560" y="1196752"/>
            <a:ext cx="8072436" cy="252561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just" eaLnBrk="0" latinLnBrk="0" hangingPunct="0"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2000" b="1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>
                <a:solidFill>
                  <a:srgbClr val="0000FF"/>
                </a:solidFill>
                <a:latin typeface="맑은 고딕"/>
                <a:ea typeface="맑은 고딕"/>
              </a:rPr>
              <a:t>※</a:t>
            </a:r>
            <a:r>
              <a:rPr lang="ko-KR" altLang="en-US" sz="2000" b="1">
                <a:solidFill>
                  <a:srgbClr val="0000FF"/>
                </a:solidFill>
                <a:latin typeface="맑은 고딕"/>
                <a:ea typeface="맑은 고딕"/>
              </a:rPr>
              <a:t> 수확시기를 분산하는 방법</a:t>
            </a:r>
          </a:p>
          <a:p>
            <a:pPr algn="just" eaLnBrk="0" latinLnBrk="0" hangingPunct="0"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   ∙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ko-KR" altLang="en-US" sz="2000" b="1">
                <a:latin typeface="맑은 고딕"/>
                <a:ea typeface="맑은 고딕"/>
              </a:rPr>
              <a:t>성숙기가 다른 몇 가지 </a:t>
            </a:r>
            <a:r>
              <a:rPr lang="ko-KR" altLang="en-US" sz="2000" b="1">
                <a:solidFill>
                  <a:srgbClr val="CC0099"/>
                </a:solidFill>
                <a:latin typeface="맑은 고딕"/>
                <a:ea typeface="맑은 고딕"/>
              </a:rPr>
              <a:t>품종</a:t>
            </a:r>
            <a:r>
              <a:rPr lang="ko-KR" altLang="en-US" sz="2000" b="1">
                <a:latin typeface="맑은 고딕"/>
                <a:ea typeface="맑은 고딕"/>
              </a:rPr>
              <a:t>을 같은 때에 파종</a:t>
            </a:r>
          </a:p>
          <a:p>
            <a:pPr algn="just" eaLnBrk="0" latinLnBrk="0" hangingPunct="0"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   ∙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ko-KR" altLang="en-US" sz="2000" b="1">
                <a:latin typeface="맑은 고딕"/>
                <a:ea typeface="맑은 고딕"/>
              </a:rPr>
              <a:t>한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두 품종을 </a:t>
            </a:r>
            <a:r>
              <a:rPr lang="ko-KR" altLang="en-US" sz="2000" b="1">
                <a:solidFill>
                  <a:srgbClr val="CC0099"/>
                </a:solidFill>
                <a:latin typeface="맑은 고딕"/>
                <a:ea typeface="맑은 고딕"/>
              </a:rPr>
              <a:t>파종시기</a:t>
            </a:r>
            <a:r>
              <a:rPr lang="ko-KR" altLang="en-US" sz="2000" b="1">
                <a:latin typeface="맑은 고딕"/>
                <a:ea typeface="맑은 고딕"/>
              </a:rPr>
              <a:t>를 다르게 두고 파종</a:t>
            </a:r>
          </a:p>
          <a:p>
            <a:pPr algn="just" eaLnBrk="0" latinLnBrk="0" hangingPunct="0">
              <a:defRPr lang="ko-KR" altLang="en-US"/>
            </a:pPr>
            <a:r>
              <a:rPr lang="en-US" altLang="ko-KR" sz="2000" b="1">
                <a:latin typeface="맑은 고딕"/>
                <a:ea typeface="맑은 고딕"/>
              </a:rPr>
              <a:t>      ∙ </a:t>
            </a:r>
            <a:r>
              <a:rPr lang="ko-KR" altLang="en-US" sz="2000" b="1">
                <a:latin typeface="맑은 고딕"/>
                <a:ea typeface="맑은 고딕"/>
              </a:rPr>
              <a:t>직파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이식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비닐멀칭재배 등 </a:t>
            </a:r>
            <a:r>
              <a:rPr lang="ko-KR" altLang="en-US" sz="2000" b="1">
                <a:solidFill>
                  <a:srgbClr val="CC0099"/>
                </a:solidFill>
                <a:latin typeface="맑은 고딕"/>
                <a:ea typeface="맑은 고딕"/>
              </a:rPr>
              <a:t>재배방법</a:t>
            </a:r>
            <a:r>
              <a:rPr lang="ko-KR" altLang="en-US" sz="2000" b="1">
                <a:latin typeface="맑은 고딕"/>
                <a:ea typeface="맑은 고딕"/>
              </a:rPr>
              <a:t>으로 수확기 조절</a:t>
            </a:r>
          </a:p>
          <a:p>
            <a:pPr algn="just" eaLnBrk="0" latinLnBrk="0" hangingPunct="0">
              <a:defRPr lang="ko-KR" altLang="en-US"/>
            </a:pPr>
            <a:endParaRPr lang="en-US" altLang="ko-KR" sz="2000" b="1">
              <a:latin typeface="맑은 고딕"/>
              <a:ea typeface="맑은 고딕"/>
            </a:endParaRPr>
          </a:p>
          <a:p>
            <a:pPr algn="just">
              <a:defRPr lang="ko-KR" altLang="en-US"/>
            </a:pPr>
            <a:r>
              <a:rPr lang="en-US" altLang="ko-KR" sz="2000" b="1">
                <a:solidFill>
                  <a:srgbClr val="0000FF"/>
                </a:solidFill>
                <a:latin typeface="맑은 고딕"/>
                <a:ea typeface="맑은 고딕"/>
              </a:rPr>
              <a:t>○ </a:t>
            </a:r>
            <a:r>
              <a:rPr lang="ko-KR" altLang="en-US" sz="2000" b="1">
                <a:solidFill>
                  <a:srgbClr val="0000FF"/>
                </a:solidFill>
                <a:latin typeface="맑은 고딕"/>
                <a:ea typeface="맑은 고딕"/>
              </a:rPr>
              <a:t>심는 간격 </a:t>
            </a:r>
            <a:r>
              <a:rPr lang="en-US" altLang="ko-KR" sz="2000" b="1">
                <a:solidFill>
                  <a:srgbClr val="0000FF"/>
                </a:solidFill>
                <a:latin typeface="맑은 고딕"/>
                <a:ea typeface="맑은 고딕"/>
              </a:rPr>
              <a:t>: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ko-KR" altLang="en-US" sz="2000" b="1">
                <a:latin typeface="맑은 고딕"/>
                <a:ea typeface="맑은 고딕"/>
              </a:rPr>
              <a:t>이랑나비 </a:t>
            </a:r>
            <a:r>
              <a:rPr lang="en-US" altLang="ko-KR" sz="2000" b="1">
                <a:latin typeface="맑은 고딕"/>
                <a:ea typeface="맑은 고딕"/>
              </a:rPr>
              <a:t>60㎝, </a:t>
            </a:r>
            <a:r>
              <a:rPr lang="ko-KR" altLang="en-US" sz="2000" b="1">
                <a:latin typeface="맑은 고딕"/>
                <a:ea typeface="맑은 고딕"/>
              </a:rPr>
              <a:t>포기사이 </a:t>
            </a:r>
            <a:r>
              <a:rPr lang="en-US" altLang="ko-KR" sz="2000" b="1">
                <a:latin typeface="맑은 고딕"/>
                <a:ea typeface="맑은 고딕"/>
              </a:rPr>
              <a:t>25㎝</a:t>
            </a:r>
            <a:r>
              <a:rPr lang="en-US" altLang="ko-KR" sz="2000" b="1">
                <a:solidFill>
                  <a:srgbClr val="CC0099"/>
                </a:solidFill>
                <a:latin typeface="맑은 고딕"/>
                <a:ea typeface="맑은 고딕"/>
              </a:rPr>
              <a:t>(6,600</a:t>
            </a:r>
            <a:r>
              <a:rPr lang="ko-KR" altLang="en-US" sz="2000" b="1">
                <a:solidFill>
                  <a:srgbClr val="CC0099"/>
                </a:solidFill>
                <a:latin typeface="맑은 고딕"/>
                <a:ea typeface="맑은 고딕"/>
              </a:rPr>
              <a:t>본</a:t>
            </a:r>
            <a:r>
              <a:rPr lang="en-US" altLang="ko-KR" sz="2000" b="1">
                <a:solidFill>
                  <a:srgbClr val="CC0099"/>
                </a:solidFill>
                <a:latin typeface="맑은 고딕"/>
                <a:ea typeface="맑은 고딕"/>
              </a:rPr>
              <a:t>/10a)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</a:p>
          <a:p>
            <a:pPr algn="just" eaLnBrk="0" latinLnBrk="0" hangingPunct="0">
              <a:defRPr lang="ko-KR" altLang="en-US"/>
            </a:pPr>
            <a:r>
              <a:rPr lang="en-US" altLang="ko-KR" sz="2000" b="1">
                <a:latin typeface="맑은 고딕"/>
                <a:ea typeface="맑은 고딕"/>
              </a:rPr>
              <a:t>      - </a:t>
            </a:r>
            <a:r>
              <a:rPr lang="ko-KR" altLang="en-US" sz="2000" b="1">
                <a:latin typeface="맑은 고딕"/>
                <a:ea typeface="맑은 고딕"/>
              </a:rPr>
              <a:t>기계화재배나 파종방법</a:t>
            </a:r>
            <a:r>
              <a:rPr lang="en-US" altLang="ko-KR" sz="2000" b="1">
                <a:latin typeface="맑은 고딕"/>
                <a:ea typeface="맑은 고딕"/>
              </a:rPr>
              <a:t>(</a:t>
            </a:r>
            <a:r>
              <a:rPr lang="ko-KR" altLang="en-US" sz="2000" b="1">
                <a:latin typeface="맑은 고딕"/>
                <a:ea typeface="맑은 고딕"/>
              </a:rPr>
              <a:t>휴립</a:t>
            </a:r>
            <a:r>
              <a:rPr lang="en-US" altLang="ko-KR" sz="2000" b="1">
                <a:latin typeface="맑은 고딕"/>
                <a:ea typeface="맑은 고딕"/>
              </a:rPr>
              <a:t>)</a:t>
            </a:r>
            <a:r>
              <a:rPr lang="ko-KR" altLang="en-US" sz="2000" b="1">
                <a:latin typeface="맑은 고딕"/>
                <a:ea typeface="맑은 고딕"/>
              </a:rPr>
              <a:t>에 따라 이랑나비를 </a:t>
            </a:r>
            <a:r>
              <a:rPr lang="en-US" altLang="ko-KR" sz="2000" b="1">
                <a:latin typeface="맑은 고딕"/>
                <a:ea typeface="맑은 고딕"/>
              </a:rPr>
              <a:t>70∼80㎝</a:t>
            </a:r>
            <a:r>
              <a:rPr lang="ko-KR" altLang="en-US" sz="2000" b="1">
                <a:latin typeface="맑은 고딕"/>
                <a:ea typeface="맑은 고딕"/>
              </a:rPr>
              <a:t>로 </a:t>
            </a:r>
          </a:p>
          <a:p>
            <a:pPr algn="just" eaLnBrk="0" latinLnBrk="0" hangingPunct="0"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     넓게 할 경우 포기 사이를 다소 좁혀주어 심는 주수를 조절</a:t>
            </a:r>
            <a:endParaRPr lang="en-US" altLang="ko-KR" sz="2000" b="1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graphicFrame>
        <p:nvGraphicFramePr>
          <p:cNvPr id="9" name="Group 7"/>
          <p:cNvGraphicFramePr>
            <a:graphicFrameLocks noGrp="1"/>
          </p:cNvGraphicFramePr>
          <p:nvPr/>
        </p:nvGraphicFramePr>
        <p:xfrm>
          <a:off x="683568" y="4725144"/>
          <a:ext cx="7868320" cy="1440159"/>
        </p:xfrm>
        <a:graphic>
          <a:graphicData uri="http://schemas.openxmlformats.org/drawingml/2006/table">
            <a:tbl>
              <a:tblPr/>
              <a:tblGrid>
                <a:gridCol w="1573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3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3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3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품 종 명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연농</a:t>
                      </a: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altLang="en-US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미백찰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찰옥</a:t>
                      </a: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ko-KR" altLang="en-US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일미찰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재식거리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80 </a:t>
                      </a: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× 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8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70 ×</a:t>
                      </a: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30</a:t>
                      </a:r>
                      <a:endParaRPr lang="en-US" altLang="ko-KR" sz="1800" b="1" i="0">
                        <a:solidFill>
                          <a:srgbClr val="CC009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70 ×</a:t>
                      </a: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60 ×</a:t>
                      </a: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재식본수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맑은 고딕"/>
                          <a:ea typeface="맑은 고딕"/>
                        </a:rPr>
                        <a:t>4,100</a:t>
                      </a:r>
                      <a:endParaRPr lang="en-US" altLang="ko-KR" sz="1800" b="1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맑은 고딕"/>
                          <a:ea typeface="맑은 고딕"/>
                        </a:rPr>
                        <a:t>4,700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맑은 고딕"/>
                          <a:ea typeface="맑은 고딕"/>
                        </a:rPr>
                        <a:t>4,700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맑은 고딕"/>
                          <a:ea typeface="맑은 고딕"/>
                        </a:rPr>
                        <a:t>6,600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 Box 45"/>
          <p:cNvSpPr txBox="1">
            <a:spLocks noChangeArrowheads="1"/>
          </p:cNvSpPr>
          <p:nvPr/>
        </p:nvSpPr>
        <p:spPr>
          <a:xfrm>
            <a:off x="683568" y="4149080"/>
            <a:ext cx="367188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※ </a:t>
            </a:r>
            <a:r>
              <a:rPr lang="ko-KR" altLang="en-US" b="1">
                <a:latin typeface="맑은 고딕"/>
                <a:ea typeface="맑은 고딕"/>
              </a:rPr>
              <a:t>품종별 적정재식밀도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1"/>
          <p:cNvSpPr txBox="1">
            <a:spLocks noChangeArrowheads="1"/>
          </p:cNvSpPr>
          <p:nvPr/>
        </p:nvSpPr>
        <p:spPr>
          <a:xfrm>
            <a:off x="1547813" y="3213100"/>
            <a:ext cx="2160587" cy="3397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ko-KR" altLang="en-US" sz="1600"/>
              <a:t>충북 괴산</a:t>
            </a:r>
            <a:r>
              <a:rPr lang="en-US" altLang="ko-KR" sz="1600"/>
              <a:t>(</a:t>
            </a:r>
            <a:r>
              <a:rPr lang="ko-KR" altLang="en-US" sz="1600"/>
              <a:t>연농</a:t>
            </a:r>
            <a:r>
              <a:rPr lang="en-US" altLang="ko-KR" sz="1600"/>
              <a:t>1</a:t>
            </a:r>
            <a:r>
              <a:rPr lang="ko-KR" altLang="en-US" sz="1600"/>
              <a:t>호</a:t>
            </a:r>
            <a:r>
              <a:rPr lang="en-US" altLang="ko-KR" sz="1600"/>
              <a:t>)</a:t>
            </a:r>
          </a:p>
        </p:txBody>
      </p:sp>
      <p:pic>
        <p:nvPicPr>
          <p:cNvPr id="30723" name="Picture 12" descr="크기변환_사진 025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16463" y="692150"/>
            <a:ext cx="3873500" cy="25828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724" name="Text Box 13"/>
          <p:cNvSpPr txBox="1">
            <a:spLocks noChangeArrowheads="1"/>
          </p:cNvSpPr>
          <p:nvPr/>
        </p:nvSpPr>
        <p:spPr>
          <a:xfrm>
            <a:off x="5867400" y="3213100"/>
            <a:ext cx="2087563" cy="3397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ko-KR" altLang="en-US" sz="1600"/>
              <a:t>충북 보은</a:t>
            </a:r>
            <a:r>
              <a:rPr lang="en-US" altLang="ko-KR" sz="1600"/>
              <a:t>(</a:t>
            </a:r>
            <a:r>
              <a:rPr lang="ko-KR" altLang="en-US" sz="1600"/>
              <a:t>일미찰</a:t>
            </a:r>
            <a:r>
              <a:rPr lang="en-US" altLang="ko-KR" sz="1600"/>
              <a:t>)</a:t>
            </a:r>
          </a:p>
        </p:txBody>
      </p:sp>
      <p:pic>
        <p:nvPicPr>
          <p:cNvPr id="30725" name="Picture 14" descr="크기변환_IMG_174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1188" y="3644900"/>
            <a:ext cx="3889375" cy="259238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726" name="Text Box 15"/>
          <p:cNvSpPr txBox="1">
            <a:spLocks noChangeArrowheads="1"/>
          </p:cNvSpPr>
          <p:nvPr/>
        </p:nvSpPr>
        <p:spPr>
          <a:xfrm>
            <a:off x="1547813" y="6165850"/>
            <a:ext cx="2160587" cy="3397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ko-KR" altLang="en-US" sz="1600"/>
              <a:t>전남 화순</a:t>
            </a:r>
            <a:r>
              <a:rPr lang="en-US" altLang="ko-KR" sz="1600"/>
              <a:t>(</a:t>
            </a:r>
            <a:r>
              <a:rPr lang="ko-KR" altLang="en-US" sz="1600"/>
              <a:t>찰옥</a:t>
            </a:r>
            <a:r>
              <a:rPr lang="en-US" altLang="ko-KR" sz="1600"/>
              <a:t>4</a:t>
            </a:r>
            <a:r>
              <a:rPr lang="ko-KR" altLang="en-US" sz="1600"/>
              <a:t>호</a:t>
            </a:r>
            <a:r>
              <a:rPr lang="en-US" altLang="ko-KR" sz="1600"/>
              <a:t>)</a:t>
            </a:r>
          </a:p>
        </p:txBody>
      </p:sp>
      <p:pic>
        <p:nvPicPr>
          <p:cNvPr id="30727" name="Picture 16" descr="크기변환_IMG_1807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16463" y="3644900"/>
            <a:ext cx="3887787" cy="25908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728" name="Text Box 17"/>
          <p:cNvSpPr txBox="1">
            <a:spLocks noChangeArrowheads="1"/>
          </p:cNvSpPr>
          <p:nvPr/>
        </p:nvSpPr>
        <p:spPr>
          <a:xfrm>
            <a:off x="5724525" y="6157913"/>
            <a:ext cx="2447925" cy="3397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ko-KR" altLang="en-US" sz="1600"/>
              <a:t>전남 담양</a:t>
            </a:r>
            <a:r>
              <a:rPr lang="en-US" altLang="ko-KR" sz="1600"/>
              <a:t>(</a:t>
            </a:r>
            <a:r>
              <a:rPr lang="ko-KR" altLang="en-US" sz="1600"/>
              <a:t>찰옥</a:t>
            </a:r>
            <a:r>
              <a:rPr lang="en-US" altLang="ko-KR" sz="1600"/>
              <a:t>1</a:t>
            </a:r>
            <a:r>
              <a:rPr lang="ko-KR" altLang="en-US" sz="1600"/>
              <a:t>호</a:t>
            </a:r>
            <a:r>
              <a:rPr lang="en-US" altLang="ko-KR" sz="1600"/>
              <a:t>)</a:t>
            </a:r>
          </a:p>
        </p:txBody>
      </p:sp>
      <p:pic>
        <p:nvPicPr>
          <p:cNvPr id="30729" name="Picture 18" descr="크기변환_DSC02136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11188" y="692150"/>
            <a:ext cx="3889375" cy="2592388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ChangeArrowheads="1"/>
          </p:cNvSpPr>
          <p:nvPr/>
        </p:nvSpPr>
        <p:spPr>
          <a:xfrm>
            <a:off x="457200" y="839788"/>
            <a:ext cx="8686800" cy="52038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>
                <a:latin typeface="HY견고딕"/>
                <a:ea typeface="HY견고딕"/>
              </a:rPr>
              <a:t>○ </a:t>
            </a:r>
            <a:r>
              <a:rPr lang="ko-KR" altLang="en-US" sz="2400">
                <a:latin typeface="HY견고딕"/>
                <a:ea typeface="HY견고딕"/>
              </a:rPr>
              <a:t>찰옥수수 재식방법에 따른 생육 및 수량</a:t>
            </a:r>
            <a:r>
              <a:rPr lang="en-US" altLang="ko-KR" sz="2400">
                <a:latin typeface="HY견고딕"/>
                <a:ea typeface="HY견고딕"/>
              </a:rPr>
              <a:t>(2007, </a:t>
            </a:r>
            <a:r>
              <a:rPr lang="ko-KR" altLang="en-US" sz="2400">
                <a:latin typeface="HY견고딕"/>
                <a:ea typeface="HY견고딕"/>
              </a:rPr>
              <a:t>식량원</a:t>
            </a:r>
            <a:r>
              <a:rPr lang="en-US" altLang="ko-KR" sz="2400">
                <a:latin typeface="HY견고딕"/>
                <a:ea typeface="HY견고딕"/>
              </a:rPr>
              <a:t>)</a:t>
            </a:r>
            <a:endParaRPr lang="en-US" altLang="ko-KR" sz="2000">
              <a:latin typeface="HY견고딕"/>
              <a:ea typeface="HY견고딕"/>
            </a:endParaRPr>
          </a:p>
        </p:txBody>
      </p:sp>
      <p:graphicFrame>
        <p:nvGraphicFramePr>
          <p:cNvPr id="249009" name="Group 177"/>
          <p:cNvGraphicFramePr>
            <a:graphicFrameLocks noGrp="1"/>
          </p:cNvGraphicFramePr>
          <p:nvPr/>
        </p:nvGraphicFramePr>
        <p:xfrm>
          <a:off x="257175" y="1557338"/>
          <a:ext cx="8643938" cy="4102100"/>
        </p:xfrm>
        <a:graphic>
          <a:graphicData uri="http://schemas.openxmlformats.org/drawingml/2006/table">
            <a:tbl>
              <a:tblPr firstRow="1" bandRow="1"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48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5450"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재식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거리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재식본수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수확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키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(</a:t>
                      </a:r>
                      <a:r>
                        <a:rPr lang="en-US" altLang="ko-KR" sz="1800" b="0" i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㎝)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줄기굵기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이삭특성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상품이삭수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(</a:t>
                      </a: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개</a:t>
                      </a:r>
                      <a:r>
                        <a:rPr lang="en-US" altLang="ko-KR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/10a)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이삭무게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(</a:t>
                      </a: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개</a:t>
                      </a:r>
                      <a:r>
                        <a:rPr lang="en-US" altLang="ko-KR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/10a)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5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길이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8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착립율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accent2"/>
                          </a:solidFill>
                          <a:latin typeface="Times New Roman"/>
                          <a:ea typeface="HY견고딕"/>
                        </a:rPr>
                        <a:t>60×25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accent2"/>
                          </a:solidFill>
                          <a:latin typeface="Times New Roman"/>
                          <a:ea typeface="HY견고딕"/>
                        </a:rPr>
                        <a:t>6,600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accent2"/>
                          </a:solidFill>
                          <a:latin typeface="Times New Roman"/>
                          <a:ea typeface="HY견고딕"/>
                        </a:rPr>
                        <a:t>8.3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accent2"/>
                          </a:solidFill>
                          <a:latin typeface="Times New Roman"/>
                          <a:ea typeface="HY견고딕"/>
                        </a:rPr>
                        <a:t>231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accent2"/>
                          </a:solidFill>
                          <a:latin typeface="Times New Roman"/>
                          <a:ea typeface="HY견고딕"/>
                        </a:rPr>
                        <a:t>2.6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accent2"/>
                          </a:solidFill>
                          <a:latin typeface="Times New Roman"/>
                          <a:ea typeface="HY견고딕"/>
                        </a:rPr>
                        <a:t>17.9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accent2"/>
                          </a:solidFill>
                          <a:latin typeface="Times New Roman"/>
                          <a:ea typeface="HY견고딕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accent2"/>
                          </a:solidFill>
                          <a:latin typeface="Times New Roman"/>
                          <a:ea typeface="HY견고딕"/>
                        </a:rPr>
                        <a:t>5,556(100)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1,021(100)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70×20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7,100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8.3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233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17.5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6,032(109)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1,158(113)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70×25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5,700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8.3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213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17.7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4,683 (84)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952  (93)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80×25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5,000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8.3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229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2.6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18.4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4,792 (86)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902  (88)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Times New Roman"/>
                          <a:ea typeface="HY견고딕"/>
                        </a:rPr>
                        <a:t>90×30</a:t>
                      </a:r>
                    </a:p>
                    <a:p>
                      <a:pPr marL="0" lvl="0" indent="0" algn="ctr" defTabSz="914400" eaLnBrk="1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Times New Roman"/>
                          <a:ea typeface="HY견고딕"/>
                        </a:rPr>
                        <a:t>(2</a:t>
                      </a:r>
                      <a:r>
                        <a:rPr lang="ko-KR" altLang="en-US" sz="1800" b="1" i="0">
                          <a:solidFill>
                            <a:srgbClr val="CC0099"/>
                          </a:solidFill>
                          <a:latin typeface="Times New Roman"/>
                          <a:ea typeface="HY견고딕"/>
                        </a:rPr>
                        <a:t>주</a:t>
                      </a: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Times New Roman"/>
                          <a:ea typeface="HY견고딕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7,400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Times New Roman"/>
                          <a:ea typeface="HY견고딕"/>
                        </a:rPr>
                        <a:t>8.6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Times New Roman"/>
                          <a:ea typeface="HY견고딕"/>
                        </a:rPr>
                        <a:t>238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Times New Roman"/>
                          <a:ea typeface="HY견고딕"/>
                        </a:rPr>
                        <a:t>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18.6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Times New Roman"/>
                          <a:ea typeface="HY견고딕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>
                          <a:solidFill>
                            <a:srgbClr val="CC0099"/>
                          </a:solidFill>
                          <a:latin typeface="Times New Roman"/>
                          <a:ea typeface="HY견고딕"/>
                        </a:rPr>
                        <a:t>4,321 (78)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1,010 (99)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821" name="Text Box 176"/>
          <p:cNvSpPr txBox="1">
            <a:spLocks noChangeArrowheads="1"/>
          </p:cNvSpPr>
          <p:nvPr/>
        </p:nvSpPr>
        <p:spPr>
          <a:xfrm>
            <a:off x="467544" y="5805264"/>
            <a:ext cx="6048375" cy="33813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1600">
                <a:solidFill>
                  <a:schemeClr val="accent2"/>
                </a:solidFill>
                <a:latin typeface="HY견명조"/>
                <a:ea typeface="HY견명조"/>
              </a:rPr>
              <a:t>※ </a:t>
            </a:r>
            <a:r>
              <a:rPr lang="ko-KR" altLang="en-US" sz="1600">
                <a:solidFill>
                  <a:schemeClr val="accent2"/>
                </a:solidFill>
                <a:latin typeface="HY견명조"/>
                <a:ea typeface="HY견명조"/>
              </a:rPr>
              <a:t>품종 </a:t>
            </a:r>
            <a:r>
              <a:rPr lang="en-US" altLang="ko-KR" sz="1600">
                <a:solidFill>
                  <a:schemeClr val="accent2"/>
                </a:solidFill>
                <a:latin typeface="HY견명조"/>
                <a:ea typeface="HY견명조"/>
              </a:rPr>
              <a:t>: </a:t>
            </a:r>
            <a:r>
              <a:rPr lang="ko-KR" altLang="en-US" sz="1600">
                <a:solidFill>
                  <a:schemeClr val="accent2"/>
                </a:solidFill>
                <a:latin typeface="HY견명조"/>
                <a:ea typeface="HY견명조"/>
              </a:rPr>
              <a:t>찰옥</a:t>
            </a:r>
            <a:r>
              <a:rPr lang="en-US" altLang="ko-KR" sz="1600">
                <a:solidFill>
                  <a:schemeClr val="accent2"/>
                </a:solidFill>
                <a:latin typeface="HY견명조"/>
                <a:ea typeface="HY견명조"/>
              </a:rPr>
              <a:t>4</a:t>
            </a:r>
            <a:r>
              <a:rPr lang="ko-KR" altLang="en-US" sz="1600">
                <a:solidFill>
                  <a:schemeClr val="accent2"/>
                </a:solidFill>
                <a:latin typeface="HY견명조"/>
                <a:ea typeface="HY견명조"/>
              </a:rPr>
              <a:t>호</a:t>
            </a:r>
            <a:r>
              <a:rPr lang="en-US" altLang="ko-KR" sz="1600">
                <a:solidFill>
                  <a:schemeClr val="accent2"/>
                </a:solidFill>
                <a:latin typeface="HY견명조"/>
                <a:ea typeface="HY견명조"/>
              </a:rPr>
              <a:t>, </a:t>
            </a:r>
            <a:r>
              <a:rPr lang="ko-KR" altLang="en-US" sz="1600">
                <a:solidFill>
                  <a:schemeClr val="accent2"/>
                </a:solidFill>
                <a:latin typeface="HY견명조"/>
                <a:ea typeface="HY견명조"/>
              </a:rPr>
              <a:t>파종일 </a:t>
            </a:r>
            <a:r>
              <a:rPr lang="en-US" altLang="ko-KR" sz="1600">
                <a:solidFill>
                  <a:schemeClr val="accent2"/>
                </a:solidFill>
                <a:latin typeface="HY견명조"/>
                <a:ea typeface="HY견명조"/>
              </a:rPr>
              <a:t>: 5</a:t>
            </a:r>
            <a:r>
              <a:rPr lang="ko-KR" altLang="en-US" sz="1600">
                <a:solidFill>
                  <a:schemeClr val="accent2"/>
                </a:solidFill>
                <a:latin typeface="HY견명조"/>
                <a:ea typeface="HY견명조"/>
              </a:rPr>
              <a:t>월 </a:t>
            </a:r>
            <a:r>
              <a:rPr lang="en-US" altLang="ko-KR" sz="1600">
                <a:solidFill>
                  <a:schemeClr val="accent2"/>
                </a:solidFill>
                <a:latin typeface="HY견명조"/>
                <a:ea typeface="HY견명조"/>
              </a:rPr>
              <a:t>8</a:t>
            </a:r>
            <a:r>
              <a:rPr lang="ko-KR" altLang="en-US" sz="1600">
                <a:solidFill>
                  <a:schemeClr val="accent2"/>
                </a:solidFill>
                <a:latin typeface="HY견명조"/>
                <a:ea typeface="HY견명조"/>
              </a:rPr>
              <a:t>일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4"/>
          <p:cNvSpPr>
            <a:spLocks noChangeArrowheads="1"/>
          </p:cNvSpPr>
          <p:nvPr/>
        </p:nvSpPr>
        <p:spPr>
          <a:xfrm>
            <a:off x="2174875" y="-9318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2772" name="Rectangle 5"/>
          <p:cNvSpPr>
            <a:spLocks noChangeArrowheads="1"/>
          </p:cNvSpPr>
          <p:nvPr/>
        </p:nvSpPr>
        <p:spPr>
          <a:xfrm>
            <a:off x="2174875" y="77946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2773" name="Rectangle 6"/>
          <p:cNvSpPr>
            <a:spLocks noChangeArrowheads="1"/>
          </p:cNvSpPr>
          <p:nvPr/>
        </p:nvSpPr>
        <p:spPr>
          <a:xfrm>
            <a:off x="539552" y="1628800"/>
            <a:ext cx="8110538" cy="282699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defRPr lang="ko-KR" altLang="en-US"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  ○ </a:t>
            </a:r>
            <a:r>
              <a:rPr lang="ko-KR" altLang="en-US" sz="2000">
                <a:solidFill>
                  <a:srgbClr val="000000"/>
                </a:solidFill>
                <a:latin typeface="HY견고딕"/>
                <a:ea typeface="HY견고딕"/>
              </a:rPr>
              <a:t>파    종 </a:t>
            </a: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: </a:t>
            </a:r>
            <a:r>
              <a:rPr lang="ko-KR" altLang="en-US" sz="2000" b="1">
                <a:solidFill>
                  <a:srgbClr val="000000"/>
                </a:solidFill>
                <a:latin typeface="맑은 고딕"/>
                <a:ea typeface="맑은 고딕"/>
              </a:rPr>
              <a:t>직경 </a:t>
            </a:r>
            <a:r>
              <a:rPr lang="en-US" altLang="ko-KR" sz="2000" b="1">
                <a:solidFill>
                  <a:srgbClr val="000000"/>
                </a:solidFill>
                <a:latin typeface="맑은 고딕"/>
                <a:ea typeface="맑은 고딕"/>
              </a:rPr>
              <a:t>6cm, </a:t>
            </a:r>
            <a:r>
              <a:rPr lang="ko-KR" altLang="en-US" sz="2000" b="1">
                <a:solidFill>
                  <a:srgbClr val="000000"/>
                </a:solidFill>
                <a:latin typeface="맑은 고딕"/>
                <a:ea typeface="맑은 고딕"/>
              </a:rPr>
              <a:t>깊이</a:t>
            </a:r>
            <a:r>
              <a:rPr lang="en-US" altLang="ko-KR" sz="2000" b="1">
                <a:solidFill>
                  <a:srgbClr val="000000"/>
                </a:solidFill>
                <a:latin typeface="맑은 고딕"/>
                <a:ea typeface="맑은 고딕"/>
              </a:rPr>
              <a:t> 7cm </a:t>
            </a:r>
            <a:r>
              <a:rPr lang="ko-KR" altLang="en-US" sz="2000" b="1">
                <a:solidFill>
                  <a:srgbClr val="000000"/>
                </a:solidFill>
                <a:latin typeface="맑은 고딕"/>
                <a:ea typeface="맑은 고딕"/>
              </a:rPr>
              <a:t>이상</a:t>
            </a:r>
            <a:r>
              <a:rPr lang="en-US" altLang="ko-KR" sz="2000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b="1">
                <a:solidFill>
                  <a:srgbClr val="000000"/>
                </a:solidFill>
                <a:latin typeface="맑은 고딕"/>
                <a:ea typeface="맑은 고딕"/>
              </a:rPr>
              <a:t>포트 이용</a:t>
            </a:r>
            <a:r>
              <a:rPr lang="ko-KR" altLang="en-US" sz="2000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</a:p>
          <a:p>
            <a:pPr algn="just" eaLnBrk="0" latinLnBrk="0" hangingPunct="0">
              <a:lnSpc>
                <a:spcPct val="150000"/>
              </a:lnSpc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HY견고딕"/>
                <a:ea typeface="HY견고딕"/>
              </a:rPr>
              <a:t>  ○ </a:t>
            </a:r>
            <a:r>
              <a:rPr lang="ko-KR" altLang="en-US" sz="2000">
                <a:solidFill>
                  <a:srgbClr val="003399"/>
                </a:solidFill>
                <a:latin typeface="HY견고딕"/>
                <a:ea typeface="HY견고딕"/>
              </a:rPr>
              <a:t>육묘일수</a:t>
            </a:r>
            <a:r>
              <a:rPr lang="ko-KR" altLang="en-US" sz="2000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: </a:t>
            </a:r>
            <a:r>
              <a:rPr lang="en-US" altLang="ko-KR" sz="2000" b="1">
                <a:solidFill>
                  <a:srgbClr val="CC0066"/>
                </a:solidFill>
                <a:latin typeface="맑은 고딕"/>
                <a:ea typeface="맑은 고딕"/>
              </a:rPr>
              <a:t>15</a:t>
            </a:r>
            <a:r>
              <a:rPr lang="ko-KR" altLang="en-US" sz="2000" b="1">
                <a:solidFill>
                  <a:srgbClr val="CC0066"/>
                </a:solidFill>
                <a:latin typeface="맑은 고딕"/>
                <a:ea typeface="맑은 고딕"/>
              </a:rPr>
              <a:t>일</a:t>
            </a:r>
            <a:r>
              <a:rPr lang="en-US" altLang="ko-KR" sz="2000" b="1">
                <a:solidFill>
                  <a:srgbClr val="CC0066"/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>
                <a:solidFill>
                  <a:srgbClr val="CC0066"/>
                </a:solidFill>
                <a:latin typeface="맑은 고딕"/>
                <a:ea typeface="맑은 고딕"/>
              </a:rPr>
              <a:t>조숙종</a:t>
            </a:r>
            <a:r>
              <a:rPr lang="en-US" altLang="ko-KR" sz="2000" b="1">
                <a:solidFill>
                  <a:srgbClr val="CC0066"/>
                </a:solidFill>
                <a:latin typeface="맑은 고딕"/>
                <a:ea typeface="맑은 고딕"/>
              </a:rPr>
              <a:t>)~20</a:t>
            </a:r>
            <a:r>
              <a:rPr lang="ko-KR" altLang="en-US" sz="2000" b="1">
                <a:solidFill>
                  <a:srgbClr val="CC0066"/>
                </a:solidFill>
                <a:latin typeface="맑은 고딕"/>
                <a:ea typeface="맑은 고딕"/>
              </a:rPr>
              <a:t>일</a:t>
            </a:r>
            <a:r>
              <a:rPr lang="en-US" altLang="ko-KR" sz="2000" b="1">
                <a:solidFill>
                  <a:srgbClr val="CC0066"/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>
                <a:solidFill>
                  <a:srgbClr val="CC0066"/>
                </a:solidFill>
                <a:latin typeface="맑은 고딕"/>
                <a:ea typeface="맑은 고딕"/>
              </a:rPr>
              <a:t>만숙종</a:t>
            </a:r>
            <a:r>
              <a:rPr lang="en-US" altLang="ko-KR" sz="2000" b="1">
                <a:solidFill>
                  <a:srgbClr val="CC0066"/>
                </a:solidFill>
                <a:latin typeface="맑은 고딕"/>
                <a:ea typeface="맑은 고딕"/>
              </a:rPr>
              <a:t>), </a:t>
            </a:r>
            <a:r>
              <a:rPr lang="en-US" altLang="ko-KR" sz="2000" b="1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>
                <a:solidFill>
                  <a:srgbClr val="CC0066"/>
                </a:solidFill>
                <a:latin typeface="맑은 고딕"/>
                <a:ea typeface="맑은 고딕"/>
              </a:rPr>
              <a:t>본엽 </a:t>
            </a:r>
            <a:r>
              <a:rPr lang="en-US" altLang="ko-KR" sz="2000" b="1">
                <a:solidFill>
                  <a:srgbClr val="CC0066"/>
                </a:solidFill>
                <a:latin typeface="맑은 고딕"/>
                <a:ea typeface="맑은 고딕"/>
              </a:rPr>
              <a:t>2-3</a:t>
            </a:r>
            <a:r>
              <a:rPr lang="ko-KR" altLang="en-US" sz="2000" b="1">
                <a:solidFill>
                  <a:srgbClr val="CC0066"/>
                </a:solidFill>
                <a:latin typeface="맑은 고딕"/>
                <a:ea typeface="맑은 고딕"/>
              </a:rPr>
              <a:t>매</a:t>
            </a:r>
            <a:r>
              <a:rPr lang="en-US" altLang="ko-KR" sz="2000" b="1">
                <a:solidFill>
                  <a:srgbClr val="CC0066"/>
                </a:solidFill>
                <a:latin typeface="맑은 고딕"/>
                <a:ea typeface="맑은 고딕"/>
              </a:rPr>
              <a:t>, 10~15cm</a:t>
            </a:r>
            <a:r>
              <a:rPr lang="en-US" altLang="ko-KR" sz="2000" b="1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pPr algn="just" eaLnBrk="0" latinLnBrk="0" hangingPunct="0"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000000"/>
                </a:solidFill>
                <a:latin typeface="맑은 고딕"/>
                <a:ea typeface="맑은 고딕"/>
              </a:rPr>
              <a:t>      ※ </a:t>
            </a:r>
            <a:r>
              <a:rPr lang="ko-KR" altLang="en-US" sz="2000" b="1">
                <a:solidFill>
                  <a:srgbClr val="000000"/>
                </a:solidFill>
                <a:latin typeface="맑은 고딕"/>
                <a:ea typeface="맑은 고딕"/>
              </a:rPr>
              <a:t>육묘관리 온도 </a:t>
            </a:r>
            <a:r>
              <a:rPr lang="en-US" altLang="ko-KR" sz="2000" b="1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altLang="en-US" sz="2000" b="1">
                <a:solidFill>
                  <a:srgbClr val="000000"/>
                </a:solidFill>
                <a:latin typeface="맑은 고딕"/>
                <a:ea typeface="맑은 고딕"/>
              </a:rPr>
              <a:t>최저 </a:t>
            </a:r>
            <a:r>
              <a:rPr lang="en-US" altLang="ko-KR" sz="2000" b="1">
                <a:solidFill>
                  <a:srgbClr val="000000"/>
                </a:solidFill>
                <a:latin typeface="맑은 고딕"/>
                <a:ea typeface="맑은 고딕"/>
              </a:rPr>
              <a:t>10</a:t>
            </a:r>
            <a:r>
              <a:rPr lang="ko-KR" altLang="en-US" sz="2000" b="1">
                <a:solidFill>
                  <a:srgbClr val="000000"/>
                </a:solidFill>
                <a:latin typeface="맑은 고딕"/>
                <a:ea typeface="맑은 고딕"/>
              </a:rPr>
              <a:t>℃</a:t>
            </a:r>
            <a:r>
              <a:rPr lang="en-US" altLang="ko-KR" sz="2000" b="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맑은 고딕"/>
                <a:ea typeface="맑은 고딕"/>
              </a:rPr>
              <a:t>최고 </a:t>
            </a:r>
            <a:r>
              <a:rPr lang="en-US" altLang="ko-KR" sz="2000" b="1">
                <a:solidFill>
                  <a:srgbClr val="000000"/>
                </a:solidFill>
                <a:latin typeface="맑은 고딕"/>
                <a:ea typeface="맑은 고딕"/>
              </a:rPr>
              <a:t>30</a:t>
            </a:r>
            <a:r>
              <a:rPr lang="ko-KR" altLang="en-US" sz="2000" b="1">
                <a:solidFill>
                  <a:srgbClr val="000000"/>
                </a:solidFill>
                <a:latin typeface="맑은 고딕"/>
                <a:ea typeface="맑은 고딕"/>
              </a:rPr>
              <a:t>℃ 유지</a:t>
            </a:r>
            <a:r>
              <a:rPr lang="en-US" altLang="ko-KR" sz="2000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</a:p>
          <a:p>
            <a:pPr algn="just" eaLnBrk="0" latinLnBrk="0" hangingPunct="0">
              <a:lnSpc>
                <a:spcPct val="160000"/>
              </a:lnSpc>
              <a:defRPr lang="ko-KR" altLang="en-US"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  ○ </a:t>
            </a:r>
            <a:r>
              <a:rPr lang="ko-KR" altLang="en-US" sz="2000">
                <a:solidFill>
                  <a:srgbClr val="000000"/>
                </a:solidFill>
                <a:latin typeface="HY견고딕"/>
                <a:ea typeface="HY견고딕"/>
              </a:rPr>
              <a:t>이식전 유묘 및 구덩이에 충분한 물 공급 </a:t>
            </a:r>
          </a:p>
          <a:p>
            <a:pPr algn="just">
              <a:lnSpc>
                <a:spcPct val="180000"/>
              </a:lnSpc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HY견고딕"/>
                <a:ea typeface="HY견고딕"/>
              </a:rPr>
              <a:t>  ○ 상토가 떨어지지 않게 하고 뿌리가 절단 없이 </a:t>
            </a:r>
          </a:p>
          <a:p>
            <a:pPr algn="just">
              <a:lnSpc>
                <a:spcPct val="150000"/>
              </a:lnSpc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HY견고딕"/>
                <a:ea typeface="HY견고딕"/>
              </a:rPr>
              <a:t>  ○ 이식후 비닐피복</a:t>
            </a: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, </a:t>
            </a:r>
            <a:r>
              <a:rPr lang="ko-KR" altLang="en-US" sz="2000">
                <a:solidFill>
                  <a:srgbClr val="000000"/>
                </a:solidFill>
                <a:latin typeface="HY견고딕"/>
                <a:ea typeface="HY견고딕"/>
              </a:rPr>
              <a:t>헛골 관수실시 </a:t>
            </a:r>
          </a:p>
        </p:txBody>
      </p:sp>
      <p:graphicFrame>
        <p:nvGraphicFramePr>
          <p:cNvPr id="160783" name="Group 15"/>
          <p:cNvGraphicFramePr>
            <a:graphicFrameLocks noGrp="1"/>
          </p:cNvGraphicFramePr>
          <p:nvPr/>
        </p:nvGraphicFramePr>
        <p:xfrm>
          <a:off x="1014413" y="4714875"/>
          <a:ext cx="7272337" cy="1500198"/>
        </p:xfrm>
        <a:graphic>
          <a:graphicData uri="http://schemas.openxmlformats.org/drawingml/2006/table">
            <a:tbl>
              <a:tblPr/>
              <a:tblGrid>
                <a:gridCol w="7272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0198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0" i="0">
                          <a:solidFill>
                            <a:srgbClr val="CC0066"/>
                          </a:solidFill>
                          <a:latin typeface="HY견고딕"/>
                          <a:ea typeface="HY견고딕"/>
                        </a:rPr>
                        <a:t>☞ </a:t>
                      </a:r>
                      <a:r>
                        <a:rPr lang="ko-KR" altLang="en-US" sz="2000" b="0" i="0">
                          <a:solidFill>
                            <a:srgbClr val="C00000"/>
                          </a:solidFill>
                          <a:latin typeface="HY견고딕"/>
                          <a:ea typeface="HY견고딕"/>
                        </a:rPr>
                        <a:t>육묘기간이 길어지면 </a:t>
                      </a:r>
                      <a:r>
                        <a:rPr lang="ko-KR" altLang="en-US" sz="2000" b="0" i="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생육이 불량하여 키가 작고 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    및 수염이 늦게 나와 수정불량으로 </a:t>
                      </a:r>
                      <a:r>
                        <a:rPr lang="ko-KR" altLang="en-US" sz="2000" b="0" i="0">
                          <a:solidFill>
                            <a:schemeClr val="accent2"/>
                          </a:solidFill>
                          <a:latin typeface="HY견고딕"/>
                          <a:ea typeface="HY견고딕"/>
                        </a:rPr>
                        <a:t>수량 및 이삭상품성</a:t>
                      </a:r>
                      <a:r>
                        <a:rPr lang="ko-KR" altLang="en-US" sz="2000" b="0" i="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이 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2000" b="0" i="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    </a:t>
                      </a:r>
                      <a:r>
                        <a:rPr lang="ko-KR" altLang="en-US" sz="2000" b="0" i="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현저히 떨어짐으로 이식재배시 주의를 요함 </a:t>
                      </a:r>
                      <a:endParaRPr lang="ko-KR" altLang="en-US" sz="2000" b="0" i="0">
                        <a:solidFill>
                          <a:schemeClr val="tx1"/>
                        </a:solidFill>
                        <a:latin typeface="HY견고딕"/>
                        <a:ea typeface="HY견고딕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781" name="Rectangle 24"/>
          <p:cNvSpPr>
            <a:spLocks noChangeArrowheads="1"/>
          </p:cNvSpPr>
          <p:nvPr/>
        </p:nvSpPr>
        <p:spPr>
          <a:xfrm>
            <a:off x="571500" y="1000125"/>
            <a:ext cx="5597525" cy="512444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/>
              <a:buChar char="q"/>
              <a:defRPr lang="ko-KR" altLang="en-US"/>
            </a:pPr>
            <a:r>
              <a:rPr lang="en-US" altLang="ko-KR" sz="280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HY견고딕"/>
                <a:ea typeface="HY견고딕"/>
              </a:rPr>
              <a:t>안전 육묘이식 방법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7544" y="620688"/>
            <a:ext cx="4176464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안전 육묘이식 방법</a:t>
            </a:r>
            <a:endParaRPr lang="ko-KR" altLang="en-US" sz="280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500189"/>
            <a:ext cx="9144000" cy="3857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123" name="내용 개체 틀 2"/>
          <p:cNvSpPr>
            <a:spLocks noGrp="1"/>
          </p:cNvSpPr>
          <p:nvPr>
            <p:ph idx="1"/>
          </p:nvPr>
        </p:nvSpPr>
        <p:spPr>
          <a:xfrm>
            <a:off x="1043609" y="2636912"/>
            <a:ext cx="7056782" cy="2447628"/>
          </a:xfrm>
        </p:spPr>
        <p:txBody>
          <a:bodyPr>
            <a:norm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ko-KR" altLang="en-US" sz="4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사람이 일생 동안 </a:t>
            </a:r>
            <a:endParaRPr lang="en-US" altLang="ko-KR" sz="4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5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가장 많이 하는 소리는</a:t>
            </a:r>
            <a:r>
              <a:rPr lang="en-US" altLang="ko-KR" sz="45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4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928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ChangeArrowheads="1"/>
          </p:cNvSpPr>
          <p:nvPr/>
        </p:nvSpPr>
        <p:spPr>
          <a:xfrm>
            <a:off x="827584" y="1268760"/>
            <a:ext cx="5000625" cy="23042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/>
          <a:lstStyle/>
          <a:p>
            <a:pPr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조기 출하에 의한 높은 가격</a:t>
            </a:r>
          </a:p>
          <a:p>
            <a:pPr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2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모작 재배 유리</a:t>
            </a:r>
          </a:p>
          <a:p>
            <a:pPr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입모 균일, </a:t>
            </a:r>
            <a:r>
              <a:rPr lang="ko-KR" altLang="en-US" sz="2000">
                <a:solidFill>
                  <a:srgbClr val="FF0000"/>
                </a:solidFill>
                <a:latin typeface="HY견고딕"/>
                <a:ea typeface="HY견고딕"/>
              </a:rPr>
              <a:t>새피해 방지</a:t>
            </a:r>
          </a:p>
          <a:p>
            <a:pPr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잡초방제가 용이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0420" name="Rectangle 24"/>
          <p:cNvSpPr>
            <a:spLocks noChangeArrowheads="1"/>
          </p:cNvSpPr>
          <p:nvPr/>
        </p:nvSpPr>
        <p:spPr>
          <a:xfrm>
            <a:off x="571500" y="768350"/>
            <a:ext cx="6016625" cy="523874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/>
              <a:buChar char="q"/>
              <a:defRPr lang="ko-KR" altLang="en-US"/>
            </a:pPr>
            <a:r>
              <a:rPr lang="en-US" altLang="ko-KR" sz="280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endParaRPr lang="ko-KR" altLang="en-US" sz="2800">
              <a:solidFill>
                <a:schemeClr val="bg1"/>
              </a:solidFill>
              <a:latin typeface="HY견고딕"/>
              <a:ea typeface="HY견고딕"/>
            </a:endParaRPr>
          </a:p>
        </p:txBody>
      </p:sp>
      <p:pic>
        <p:nvPicPr>
          <p:cNvPr id="5" name="그림 3" descr="Untitled-1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143875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Text Box 4"/>
          <p:cNvSpPr txBox="1">
            <a:spLocks noChangeArrowheads="1"/>
          </p:cNvSpPr>
          <p:nvPr/>
        </p:nvSpPr>
        <p:spPr>
          <a:xfrm>
            <a:off x="825996" y="94968"/>
            <a:ext cx="4610100" cy="4127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주요</a:t>
            </a:r>
            <a:r>
              <a:rPr lang="en-US" altLang="ko-KR" sz="2800">
                <a:solidFill>
                  <a:schemeClr val="bg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재배기술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>
          <a:xfrm>
            <a:off x="899592" y="4255344"/>
            <a:ext cx="5000625" cy="22700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ctr"/>
          <a:lstStyle/>
          <a:p>
            <a:pPr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지하부 온도 상승 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: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뿌리의 발달 양호 </a:t>
            </a:r>
          </a:p>
          <a:p>
            <a:pPr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수분 유지 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: 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가뭄피해 저감</a:t>
            </a:r>
          </a:p>
          <a:p>
            <a:pPr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잡초방제 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: 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노동력 절감</a:t>
            </a:r>
          </a:p>
          <a:p>
            <a:pPr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양분 유실 방지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AutoShape 74"/>
          <p:cNvSpPr>
            <a:spLocks noChangeArrowheads="1"/>
          </p:cNvSpPr>
          <p:nvPr/>
        </p:nvSpPr>
        <p:spPr>
          <a:xfrm>
            <a:off x="395536" y="836712"/>
            <a:ext cx="5329287" cy="5048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찰옥수수 이식재배를 하는 이유</a:t>
            </a:r>
          </a:p>
        </p:txBody>
      </p:sp>
      <p:sp>
        <p:nvSpPr>
          <p:cNvPr id="13" name="AutoShape 74"/>
          <p:cNvSpPr>
            <a:spLocks noChangeArrowheads="1"/>
          </p:cNvSpPr>
          <p:nvPr/>
        </p:nvSpPr>
        <p:spPr>
          <a:xfrm>
            <a:off x="395536" y="3789040"/>
            <a:ext cx="5400600" cy="5048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찰옥수수 비닐피복 재배효과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Line 3"/>
          <p:cNvSpPr>
            <a:spLocks noChangeShapeType="1"/>
          </p:cNvSpPr>
          <p:nvPr/>
        </p:nvSpPr>
        <p:spPr>
          <a:xfrm>
            <a:off x="3429000" y="1295400"/>
            <a:ext cx="3352800" cy="0"/>
          </a:xfrm>
          <a:prstGeom prst="line">
            <a:avLst/>
          </a:prstGeom>
          <a:noFill/>
          <a:ln w="9525">
            <a:noFill/>
            <a:round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>
          <a:xfrm>
            <a:off x="592138" y="312738"/>
            <a:ext cx="7219950" cy="514031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en-US" altLang="ko-KR" sz="2800" b="0">
                <a:solidFill>
                  <a:schemeClr val="bg1"/>
                </a:solidFill>
                <a:latin typeface="HY견고딕"/>
                <a:ea typeface="HY견고딕"/>
              </a:rPr>
              <a:t>♧ </a:t>
            </a:r>
            <a:r>
              <a:rPr lang="ko-KR" altLang="en-US" sz="2800" b="0">
                <a:solidFill>
                  <a:schemeClr val="bg1"/>
                </a:solidFill>
                <a:latin typeface="HY견고딕"/>
                <a:ea typeface="HY견고딕"/>
              </a:rPr>
              <a:t>농가 찰옥수수 이식재배</a:t>
            </a:r>
          </a:p>
        </p:txBody>
      </p:sp>
      <p:pic>
        <p:nvPicPr>
          <p:cNvPr id="33797" name="Picture 6" descr="대학찰 씨 파종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9388" y="1341438"/>
            <a:ext cx="2447925" cy="183673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3798" name="Picture 7" descr="명품옥수수-육묘이식1(070409)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3850" y="4149725"/>
            <a:ext cx="2449513" cy="18351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3799" name="Picture 8" descr="살미대학찰-이식1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32138" y="4005263"/>
            <a:ext cx="2592387" cy="195421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3800" name="Picture 9" descr="살미대학찰-이식2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011863" y="3933825"/>
            <a:ext cx="2592387" cy="19558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3801" name="Picture 10" descr="살미대학찰-포트파종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059113" y="1268413"/>
            <a:ext cx="2592387" cy="19621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3802" name="Picture 11" descr="얼짱대학찰-포트파종(070314)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011863" y="1412875"/>
            <a:ext cx="2303462" cy="17272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1" name="AutoShape 74"/>
          <p:cNvSpPr>
            <a:spLocks noChangeArrowheads="1"/>
          </p:cNvSpPr>
          <p:nvPr/>
        </p:nvSpPr>
        <p:spPr>
          <a:xfrm>
            <a:off x="251520" y="548680"/>
            <a:ext cx="4392488" cy="5048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농가의 찰옥수수 이식재배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ChangeArrowheads="1"/>
          </p:cNvSpPr>
          <p:nvPr/>
        </p:nvSpPr>
        <p:spPr>
          <a:xfrm>
            <a:off x="2174875" y="-9318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>
          <a:xfrm>
            <a:off x="2174875" y="77946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876805"/>
              </p:ext>
            </p:extLst>
          </p:nvPr>
        </p:nvGraphicFramePr>
        <p:xfrm>
          <a:off x="755576" y="2060848"/>
          <a:ext cx="7786714" cy="2568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5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17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17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67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종류별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용도별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구 분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질소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(N)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인산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(P</a:t>
                      </a:r>
                      <a:r>
                        <a:rPr lang="en-US" altLang="ko-KR" baseline="-25000">
                          <a:latin typeface="HY견고딕"/>
                          <a:ea typeface="HY견고딕"/>
                        </a:rPr>
                        <a:t>2</a:t>
                      </a:r>
                      <a:r>
                        <a:rPr lang="en-US" altLang="ko-KR">
                          <a:latin typeface="HY견고딕"/>
                          <a:ea typeface="HY견고딕"/>
                        </a:rPr>
                        <a:t>O</a:t>
                      </a:r>
                      <a:r>
                        <a:rPr lang="en-US" altLang="ko-KR" baseline="-25000">
                          <a:latin typeface="HY견고딕"/>
                          <a:ea typeface="HY견고딕"/>
                        </a:rPr>
                        <a:t>5</a:t>
                      </a:r>
                      <a:r>
                        <a:rPr lang="en-US" altLang="ko-KR">
                          <a:latin typeface="HY견고딕"/>
                          <a:ea typeface="HY견고딕"/>
                        </a:rPr>
                        <a:t>)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가리</a:t>
                      </a:r>
                      <a:r>
                        <a:rPr lang="en-US" altLang="ko-KR">
                          <a:latin typeface="HY견고딕"/>
                          <a:ea typeface="HY견고딕"/>
                        </a:rPr>
                        <a:t>(K</a:t>
                      </a:r>
                      <a:r>
                        <a:rPr lang="en-US" altLang="ko-KR" baseline="-25000">
                          <a:latin typeface="HY견고딕"/>
                          <a:ea typeface="HY견고딕"/>
                        </a:rPr>
                        <a:t>2</a:t>
                      </a:r>
                      <a:r>
                        <a:rPr lang="en-US" altLang="ko-KR">
                          <a:latin typeface="HY견고딕"/>
                          <a:ea typeface="HY견고딕"/>
                        </a:rPr>
                        <a:t>O)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퇴비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25">
                <a:tc rowSpan="3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일반옥수수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곡실용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추천량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8.7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3.0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6.9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1,500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72000"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625">
                <a:tc v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ko-KR" altLang="en-US">
                          <a:latin typeface="HY견고딕"/>
                          <a:ea typeface="HY견고딕"/>
                        </a:rPr>
                        <a:t>과거</a:t>
                      </a:r>
                      <a:r>
                        <a:rPr lang="en-US" altLang="ko-KR">
                          <a:latin typeface="HY견고딕"/>
                          <a:ea typeface="HY견고딕"/>
                        </a:rPr>
                        <a:t>)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9.0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15.0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15.0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699">
                <a:tc v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사일리지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추천량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10.0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15.0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15.0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699">
                <a:tc row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찰옥수수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단옥수수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간식용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추천량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7.25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3.0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6.0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699">
                <a:tc v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>
                          <a:latin typeface="HY견고딕"/>
                          <a:ea typeface="HY견고딕"/>
                        </a:rPr>
                        <a:t>(</a:t>
                      </a:r>
                      <a:r>
                        <a:rPr lang="ko-KR" altLang="en-US" dirty="0" err="1">
                          <a:latin typeface="HY견고딕"/>
                          <a:ea typeface="HY견고딕"/>
                        </a:rPr>
                        <a:t>요소량</a:t>
                      </a:r>
                      <a:r>
                        <a:rPr lang="en-US" altLang="ko-KR" dirty="0">
                          <a:latin typeface="HY견고딕"/>
                          <a:ea typeface="HY견고딕"/>
                        </a:rPr>
                        <a:t>)</a:t>
                      </a:r>
                      <a:endParaRPr lang="ko-KR" altLang="en-US" dirty="0">
                        <a:latin typeface="HY견고딕"/>
                        <a:ea typeface="HY견고딕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dirty="0">
                          <a:latin typeface="HY견고딕"/>
                          <a:ea typeface="HY견고딕"/>
                        </a:rPr>
                        <a:t>15.8</a:t>
                      </a:r>
                      <a:endParaRPr lang="ko-KR" altLang="en-US" dirty="0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dirty="0">
                          <a:latin typeface="HY견고딕"/>
                          <a:ea typeface="HY견고딕"/>
                        </a:rPr>
                        <a:t>14.3</a:t>
                      </a:r>
                      <a:endParaRPr lang="ko-KR" altLang="en-US" dirty="0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dirty="0">
                          <a:latin typeface="HY견고딕"/>
                          <a:ea typeface="HY견고딕"/>
                        </a:rPr>
                        <a:t>10.0</a:t>
                      </a:r>
                      <a:endParaRPr lang="ko-KR" altLang="en-US" dirty="0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endParaRPr lang="ko-KR" altLang="en-US" dirty="0">
                        <a:latin typeface="HY견고딕"/>
                        <a:ea typeface="HY견고딕"/>
                      </a:endParaRPr>
                    </a:p>
                  </a:txBody>
                  <a:tcPr marR="288000"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 Box 5"/>
          <p:cNvSpPr txBox="1">
            <a:spLocks noChangeArrowheads="1"/>
          </p:cNvSpPr>
          <p:nvPr/>
        </p:nvSpPr>
        <p:spPr>
          <a:xfrm>
            <a:off x="683568" y="1484784"/>
            <a:ext cx="8072436" cy="542136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6000"/>
              </a:spcBef>
              <a:buFont typeface="Wingdings"/>
              <a:buChar char="Ø"/>
              <a:defRPr lang="ko-KR"/>
            </a:pP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밑거름 </a:t>
            </a: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성분량</a:t>
            </a: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                                            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단위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: ㎏/10a) </a:t>
            </a:r>
            <a:endParaRPr lang="en-US" altLang="ko-KR" sz="1800" spc="-94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>
          <a:xfrm>
            <a:off x="642938" y="4886325"/>
            <a:ext cx="8072436" cy="160236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6000"/>
              </a:spcBef>
              <a:buFont typeface="Wingdings"/>
              <a:buChar char="Ø"/>
              <a:defRPr lang="ko-KR"/>
            </a:pPr>
            <a:r>
              <a:rPr lang="en-US" altLang="ko-KR" sz="2000" dirty="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HY견고딕"/>
                <a:ea typeface="HY견고딕"/>
              </a:rPr>
              <a:t>웃거름</a:t>
            </a:r>
            <a:r>
              <a:rPr lang="en-US" altLang="ko-KR" sz="2000" dirty="0">
                <a:solidFill>
                  <a:schemeClr val="tx1"/>
                </a:solidFill>
                <a:latin typeface="HY견고딕"/>
                <a:ea typeface="HY견고딕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HY견고딕"/>
                <a:ea typeface="HY견고딕"/>
              </a:rPr>
              <a:t>요소</a:t>
            </a:r>
            <a:r>
              <a:rPr lang="en-US" altLang="ko-KR" sz="2000" dirty="0">
                <a:solidFill>
                  <a:schemeClr val="tx1"/>
                </a:solidFill>
                <a:latin typeface="HY견고딕"/>
                <a:ea typeface="HY견고딕"/>
              </a:rPr>
              <a:t>) – </a:t>
            </a:r>
            <a:r>
              <a:rPr lang="ko-KR" altLang="en-US" sz="2000" dirty="0" err="1">
                <a:solidFill>
                  <a:schemeClr val="tx1"/>
                </a:solidFill>
                <a:latin typeface="HY견고딕"/>
                <a:ea typeface="HY견고딕"/>
              </a:rPr>
              <a:t>실량</a:t>
            </a:r>
            <a:r>
              <a:rPr lang="ko-KR" altLang="en-US" sz="2000" dirty="0" err="1">
                <a:latin typeface="HY견고딕"/>
                <a:ea typeface="HY견고딕"/>
              </a:rPr>
              <a:t>계산법</a:t>
            </a:r>
            <a:r>
              <a:rPr lang="ko-KR" altLang="en-US" sz="2000" dirty="0">
                <a:latin typeface="HY견고딕"/>
                <a:ea typeface="HY견고딕"/>
              </a:rPr>
              <a:t> </a:t>
            </a:r>
            <a:r>
              <a:rPr lang="en-US" altLang="ko-KR" sz="2000" dirty="0">
                <a:latin typeface="HY견고딕"/>
                <a:ea typeface="HY견고딕"/>
              </a:rPr>
              <a:t>7.25 </a:t>
            </a:r>
            <a:r>
              <a:rPr lang="ko-KR" altLang="en-US" sz="2000" dirty="0">
                <a:latin typeface="HY견고딕"/>
                <a:ea typeface="HY견고딕"/>
              </a:rPr>
              <a:t>곱하기</a:t>
            </a:r>
            <a:r>
              <a:rPr lang="en-US" altLang="ko-KR" sz="2000" dirty="0">
                <a:latin typeface="HY견고딕"/>
                <a:ea typeface="HY견고딕"/>
              </a:rPr>
              <a:t>100*46% = 15.8kg</a:t>
            </a:r>
            <a:endParaRPr lang="en-US" altLang="ko-KR" sz="2000" dirty="0">
              <a:solidFill>
                <a:schemeClr val="tx1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spcBef>
                <a:spcPct val="28000"/>
              </a:spcBef>
              <a:defRPr lang="ko-KR"/>
            </a:pPr>
            <a:r>
              <a:rPr lang="en-US" altLang="ko-KR" sz="1800" spc="-94" dirty="0">
                <a:solidFill>
                  <a:schemeClr val="accent2"/>
                </a:solidFill>
                <a:latin typeface="HY견고딕"/>
                <a:ea typeface="HY견고딕"/>
              </a:rPr>
              <a:t>   ○  </a:t>
            </a:r>
            <a:r>
              <a:rPr lang="ko-KR" altLang="en-US" sz="1800" spc="-94" dirty="0" err="1">
                <a:solidFill>
                  <a:srgbClr val="0000CC"/>
                </a:solidFill>
                <a:latin typeface="HY견고딕"/>
                <a:ea typeface="HY견고딕"/>
              </a:rPr>
              <a:t>본엽</a:t>
            </a:r>
            <a:r>
              <a:rPr lang="ko-KR" altLang="en-US" sz="1800" spc="-94" dirty="0">
                <a:solidFill>
                  <a:srgbClr val="0000CC"/>
                </a:solidFill>
                <a:latin typeface="HY견고딕"/>
                <a:ea typeface="HY견고딕"/>
              </a:rPr>
              <a:t> </a:t>
            </a:r>
            <a:r>
              <a:rPr lang="en-US" altLang="ko-KR" sz="1800" spc="-94" dirty="0">
                <a:solidFill>
                  <a:srgbClr val="0000CC"/>
                </a:solidFill>
                <a:latin typeface="HY견고딕"/>
                <a:ea typeface="HY견고딕"/>
              </a:rPr>
              <a:t>6~7</a:t>
            </a:r>
            <a:r>
              <a:rPr lang="ko-KR" altLang="en-US" sz="1800" spc="-94" dirty="0">
                <a:solidFill>
                  <a:srgbClr val="0000CC"/>
                </a:solidFill>
                <a:latin typeface="HY견고딕"/>
                <a:ea typeface="HY견고딕"/>
              </a:rPr>
              <a:t>엽기 에 질소 거름의 나머지 </a:t>
            </a:r>
            <a:r>
              <a:rPr lang="ko-KR" altLang="en-US" sz="1800" spc="-94" dirty="0" err="1">
                <a:solidFill>
                  <a:srgbClr val="0000CC"/>
                </a:solidFill>
                <a:latin typeface="HY견고딕"/>
                <a:ea typeface="HY견고딕"/>
              </a:rPr>
              <a:t>반량</a:t>
            </a:r>
            <a:r>
              <a:rPr lang="ko-KR" altLang="en-US" sz="1800" spc="-94" dirty="0">
                <a:solidFill>
                  <a:srgbClr val="0000CC"/>
                </a:solidFill>
                <a:latin typeface="HY견고딕"/>
                <a:ea typeface="HY견고딕"/>
              </a:rPr>
              <a:t>  시용</a:t>
            </a:r>
          </a:p>
          <a:p>
            <a:pPr marL="360000">
              <a:spcBef>
                <a:spcPct val="28000"/>
              </a:spcBef>
              <a:buFont typeface="Wingdings"/>
              <a:buChar char="ü"/>
              <a:defRPr lang="ko-KR"/>
            </a:pPr>
            <a:r>
              <a:rPr lang="en-US" altLang="ko-KR" sz="1800" spc="-94" dirty="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1800" spc="-94" dirty="0">
                <a:solidFill>
                  <a:schemeClr val="tx1"/>
                </a:solidFill>
                <a:latin typeface="HY견고딕"/>
                <a:ea typeface="HY견고딕"/>
              </a:rPr>
              <a:t>질소 소비시용</a:t>
            </a:r>
            <a:r>
              <a:rPr lang="en-US" altLang="ko-KR" sz="1800" spc="-94" dirty="0">
                <a:solidFill>
                  <a:schemeClr val="tx1"/>
                </a:solidFill>
                <a:latin typeface="HY견고딕"/>
                <a:ea typeface="HY견고딕"/>
              </a:rPr>
              <a:t> : 13% </a:t>
            </a:r>
            <a:r>
              <a:rPr lang="ko-KR" altLang="en-US" sz="1800" spc="-94" dirty="0">
                <a:solidFill>
                  <a:schemeClr val="tx1"/>
                </a:solidFill>
                <a:latin typeface="HY견고딕"/>
                <a:ea typeface="HY견고딕"/>
              </a:rPr>
              <a:t>수량감소 </a:t>
            </a:r>
          </a:p>
          <a:p>
            <a:pPr marL="360000">
              <a:spcBef>
                <a:spcPct val="28000"/>
              </a:spcBef>
              <a:buFont typeface="Wingdings"/>
              <a:buChar char="ü"/>
              <a:defRPr lang="ko-KR"/>
            </a:pPr>
            <a:r>
              <a:rPr lang="en-US" altLang="ko-KR" sz="1800" spc="-94" dirty="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1800" spc="-94" dirty="0">
                <a:solidFill>
                  <a:schemeClr val="tx1"/>
                </a:solidFill>
                <a:latin typeface="HY견고딕"/>
                <a:ea typeface="HY견고딕"/>
              </a:rPr>
              <a:t>질소 </a:t>
            </a:r>
            <a:r>
              <a:rPr lang="en-US" altLang="ko-KR" sz="1800" spc="-94" dirty="0">
                <a:solidFill>
                  <a:schemeClr val="tx1"/>
                </a:solidFill>
                <a:latin typeface="HY견고딕"/>
                <a:ea typeface="HY견고딕"/>
              </a:rPr>
              <a:t>20% </a:t>
            </a:r>
            <a:r>
              <a:rPr lang="ko-KR" altLang="en-US" sz="1800" spc="-94" dirty="0" err="1">
                <a:solidFill>
                  <a:schemeClr val="tx1"/>
                </a:solidFill>
                <a:latin typeface="HY견고딕"/>
                <a:ea typeface="HY견고딕"/>
              </a:rPr>
              <a:t>과비</a:t>
            </a:r>
            <a:r>
              <a:rPr lang="en-US" altLang="ko-KR" sz="1800" spc="-94" dirty="0">
                <a:solidFill>
                  <a:schemeClr val="tx1"/>
                </a:solidFill>
                <a:latin typeface="HY견고딕"/>
                <a:ea typeface="HY견고딕"/>
              </a:rPr>
              <a:t> : 7% </a:t>
            </a:r>
            <a:r>
              <a:rPr lang="ko-KR" altLang="en-US" sz="1800" spc="-94" dirty="0">
                <a:solidFill>
                  <a:schemeClr val="tx1"/>
                </a:solidFill>
                <a:latin typeface="HY견고딕"/>
                <a:ea typeface="HY견고딕"/>
              </a:rPr>
              <a:t>수량감소</a:t>
            </a:r>
            <a:endParaRPr lang="en-US" altLang="ko-KR" sz="1800" spc="-94" dirty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620688"/>
            <a:ext cx="2520280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시비방법</a:t>
            </a:r>
            <a:endParaRPr lang="ko-KR" altLang="en-US" sz="280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67" name="Text Box 11"/>
          <p:cNvSpPr txBox="1">
            <a:spLocks noChangeArrowheads="1"/>
          </p:cNvSpPr>
          <p:nvPr/>
        </p:nvSpPr>
        <p:spPr>
          <a:xfrm>
            <a:off x="4787900" y="5935663"/>
            <a:ext cx="4038708" cy="63468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 lang="ko-KR"/>
            </a:pPr>
            <a:r>
              <a:rPr lang="en-US" altLang="ko-KR">
                <a:latin typeface="HY헤드라인M"/>
                <a:ea typeface="HY헤드라인M"/>
              </a:rPr>
              <a:t>⇒</a:t>
            </a:r>
            <a:r>
              <a:rPr lang="en-US" altLang="ko-KR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ko-KR" altLang="en-US">
                <a:latin typeface="HY헤드라인M"/>
                <a:ea typeface="HY헤드라인M"/>
              </a:rPr>
              <a:t>제초제 피해</a:t>
            </a:r>
            <a:r>
              <a:rPr lang="ko-KR" altLang="en-US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en-US" altLang="ko-KR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: </a:t>
            </a:r>
            <a:r>
              <a:rPr lang="ko-KR" altLang="en-US">
                <a:latin typeface="HY헤드라인M"/>
                <a:ea typeface="HY헤드라인M"/>
              </a:rPr>
              <a:t>접촉면과 엽 가장</a:t>
            </a:r>
          </a:p>
          <a:p>
            <a:pPr>
              <a:spcBef>
                <a:spcPct val="0"/>
              </a:spcBef>
              <a:defRPr lang="ko-KR"/>
            </a:pPr>
            <a:r>
              <a:rPr lang="ko-KR" altLang="en-US">
                <a:latin typeface="HY헤드라인M"/>
                <a:ea typeface="HY헤드라인M"/>
              </a:rPr>
              <a:t>                       자리 조직고사</a:t>
            </a:r>
            <a:endParaRPr lang="ko-KR" altLang="en-US">
              <a:latin typeface="Times New Roman"/>
            </a:endParaRPr>
          </a:p>
        </p:txBody>
      </p:sp>
      <p:pic>
        <p:nvPicPr>
          <p:cNvPr id="35843" name="Picture 2" descr="영양결핍증상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8600" y="1292225"/>
            <a:ext cx="4346691" cy="5214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2259" name="Text Box 3"/>
          <p:cNvSpPr txBox="1">
            <a:spLocks noChangeArrowheads="1"/>
          </p:cNvSpPr>
          <p:nvPr/>
        </p:nvSpPr>
        <p:spPr>
          <a:xfrm>
            <a:off x="4787900" y="1417638"/>
            <a:ext cx="2473820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 lang="ko-KR"/>
            </a:pPr>
            <a:r>
              <a:rPr lang="en-US" altLang="ko-KR">
                <a:latin typeface="HY헤드라인M"/>
                <a:ea typeface="HY헤드라인M"/>
              </a:rPr>
              <a:t>⇒ </a:t>
            </a:r>
            <a:r>
              <a:rPr lang="ko-KR" altLang="en-US">
                <a:latin typeface="HY헤드라인M"/>
                <a:ea typeface="HY헤드라인M"/>
              </a:rPr>
              <a:t>건강한 엽</a:t>
            </a:r>
            <a:r>
              <a:rPr lang="ko-KR" altLang="en-US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  </a:t>
            </a:r>
            <a:r>
              <a:rPr lang="en-US" altLang="ko-KR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: </a:t>
            </a:r>
            <a:r>
              <a:rPr lang="ko-KR" altLang="en-US">
                <a:latin typeface="HY헤드라인M"/>
                <a:ea typeface="HY헤드라인M"/>
              </a:rPr>
              <a:t>진녹색</a:t>
            </a:r>
          </a:p>
        </p:txBody>
      </p:sp>
      <p:sp>
        <p:nvSpPr>
          <p:cNvPr id="352260" name="Text Box 4"/>
          <p:cNvSpPr txBox="1">
            <a:spLocks noChangeArrowheads="1"/>
          </p:cNvSpPr>
          <p:nvPr/>
        </p:nvSpPr>
        <p:spPr>
          <a:xfrm>
            <a:off x="4787900" y="1993900"/>
            <a:ext cx="3156034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 lang="ko-KR"/>
            </a:pPr>
            <a:r>
              <a:rPr lang="en-US" altLang="ko-KR">
                <a:latin typeface="HY헤드라인M"/>
                <a:ea typeface="HY헤드라인M"/>
              </a:rPr>
              <a:t>⇒</a:t>
            </a:r>
            <a:r>
              <a:rPr lang="en-US" altLang="ko-KR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ko-KR" altLang="en-US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인산결핍 </a:t>
            </a:r>
            <a:r>
              <a:rPr lang="en-US" altLang="ko-KR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: </a:t>
            </a:r>
            <a:r>
              <a:rPr lang="ko-KR" altLang="en-US">
                <a:latin typeface="HY헤드라인M"/>
                <a:ea typeface="HY헤드라인M"/>
              </a:rPr>
              <a:t>붉은보라색</a:t>
            </a:r>
          </a:p>
        </p:txBody>
      </p:sp>
      <p:sp>
        <p:nvSpPr>
          <p:cNvPr id="352261" name="Text Box 5"/>
          <p:cNvSpPr txBox="1">
            <a:spLocks noChangeArrowheads="1"/>
          </p:cNvSpPr>
          <p:nvPr/>
        </p:nvSpPr>
        <p:spPr>
          <a:xfrm>
            <a:off x="4787900" y="2579688"/>
            <a:ext cx="4356216" cy="64633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 lang="ko-KR"/>
            </a:pPr>
            <a:r>
              <a:rPr lang="en-US" altLang="ko-KR">
                <a:latin typeface="HY헤드라인M"/>
                <a:ea typeface="HY헤드라인M"/>
              </a:rPr>
              <a:t>⇒</a:t>
            </a:r>
            <a:r>
              <a:rPr lang="en-US" altLang="ko-KR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ko-KR" altLang="en-US">
                <a:latin typeface="HY헤드라인M"/>
                <a:ea typeface="HY헤드라인M"/>
              </a:rPr>
              <a:t>가리 결핍 </a:t>
            </a:r>
            <a:r>
              <a:rPr lang="en-US" altLang="ko-KR">
                <a:latin typeface="HY헤드라인M"/>
                <a:ea typeface="HY헤드라인M"/>
              </a:rPr>
              <a:t>: </a:t>
            </a:r>
            <a:r>
              <a:rPr lang="ko-KR" altLang="en-US">
                <a:latin typeface="HY헤드라인M"/>
                <a:ea typeface="HY헤드라인M"/>
              </a:rPr>
              <a:t>하위엽 가장자리</a:t>
            </a:r>
          </a:p>
          <a:p>
            <a:pPr>
              <a:spcBef>
                <a:spcPct val="0"/>
              </a:spcBef>
              <a:defRPr lang="ko-KR"/>
            </a:pPr>
            <a:r>
              <a:rPr lang="ko-KR" altLang="en-US">
                <a:latin typeface="HY헤드라인M"/>
                <a:ea typeface="HY헤드라인M"/>
              </a:rPr>
              <a:t>                    타는 듯 하거나 마른색</a:t>
            </a:r>
          </a:p>
        </p:txBody>
      </p:sp>
      <p:sp>
        <p:nvSpPr>
          <p:cNvPr id="352262" name="Text Box 6"/>
          <p:cNvSpPr txBox="1">
            <a:spLocks noChangeArrowheads="1"/>
          </p:cNvSpPr>
          <p:nvPr/>
        </p:nvSpPr>
        <p:spPr>
          <a:xfrm>
            <a:off x="4787900" y="3935413"/>
            <a:ext cx="4356100" cy="63468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 lang="ko-KR"/>
            </a:pPr>
            <a:r>
              <a:rPr lang="en-US" altLang="ko-KR">
                <a:latin typeface="HY헤드라인M"/>
                <a:ea typeface="HY헤드라인M"/>
              </a:rPr>
              <a:t>⇒</a:t>
            </a:r>
            <a:r>
              <a:rPr lang="en-US" altLang="ko-KR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en-US" altLang="ko-KR">
                <a:latin typeface="HY헤드라인M"/>
                <a:ea typeface="HY헤드라인M"/>
              </a:rPr>
              <a:t>Mg </a:t>
            </a:r>
            <a:r>
              <a:rPr lang="ko-KR" altLang="en-US">
                <a:latin typeface="HY헤드라인M"/>
                <a:ea typeface="HY헤드라인M"/>
              </a:rPr>
              <a:t>결핍 </a:t>
            </a:r>
            <a:r>
              <a:rPr lang="en-US" altLang="ko-KR">
                <a:latin typeface="HY헤드라인M"/>
                <a:ea typeface="HY헤드라인M"/>
              </a:rPr>
              <a:t>: </a:t>
            </a:r>
            <a:r>
              <a:rPr lang="ko-KR" altLang="en-US">
                <a:latin typeface="HY헤드라인M"/>
                <a:ea typeface="HY헤드라인M"/>
              </a:rPr>
              <a:t>하위엽 아래쪽 보라색</a:t>
            </a:r>
            <a:r>
              <a:rPr lang="en-US" altLang="ko-KR">
                <a:latin typeface="HY헤드라인M"/>
                <a:ea typeface="HY헤드라인M"/>
              </a:rPr>
              <a:t>, </a:t>
            </a:r>
          </a:p>
          <a:p>
            <a:pPr>
              <a:spcBef>
                <a:spcPct val="0"/>
              </a:spcBef>
              <a:defRPr lang="ko-KR"/>
            </a:pPr>
            <a:r>
              <a:rPr lang="en-US" altLang="ko-KR">
                <a:latin typeface="HY헤드라인M"/>
                <a:ea typeface="HY헤드라인M"/>
              </a:rPr>
              <a:t>                  </a:t>
            </a:r>
            <a:r>
              <a:rPr lang="ko-KR" altLang="en-US">
                <a:latin typeface="HY헤드라인M"/>
                <a:ea typeface="HY헤드라인M"/>
              </a:rPr>
              <a:t>엽맥을 따라 하얀 줄무늬</a:t>
            </a:r>
            <a:r>
              <a:rPr lang="ko-KR" altLang="en-US">
                <a:latin typeface="Times New Roman"/>
              </a:rPr>
              <a:t>  </a:t>
            </a:r>
          </a:p>
        </p:txBody>
      </p:sp>
      <p:sp>
        <p:nvSpPr>
          <p:cNvPr id="352263" name="Text Box 7"/>
          <p:cNvSpPr txBox="1">
            <a:spLocks noChangeArrowheads="1"/>
          </p:cNvSpPr>
          <p:nvPr/>
        </p:nvSpPr>
        <p:spPr>
          <a:xfrm>
            <a:off x="4787900" y="4721225"/>
            <a:ext cx="3745013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 lang="ko-KR"/>
            </a:pPr>
            <a:r>
              <a:rPr lang="en-US" altLang="ko-KR">
                <a:latin typeface="HY헤드라인M"/>
                <a:ea typeface="HY헤드라인M"/>
              </a:rPr>
              <a:t>⇒</a:t>
            </a:r>
            <a:r>
              <a:rPr lang="en-US" altLang="ko-KR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ko-KR" altLang="en-US">
                <a:latin typeface="HY헤드라인M"/>
                <a:ea typeface="HY헤드라인M"/>
              </a:rPr>
              <a:t>건조상태</a:t>
            </a:r>
            <a:r>
              <a:rPr lang="ko-KR" altLang="en-US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en-US" altLang="ko-KR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: </a:t>
            </a:r>
            <a:r>
              <a:rPr lang="ko-KR" altLang="en-US">
                <a:latin typeface="HY헤드라인M"/>
                <a:ea typeface="HY헤드라인M"/>
              </a:rPr>
              <a:t>회녹색과  말림</a:t>
            </a:r>
            <a:endParaRPr lang="ko-KR" altLang="en-US">
              <a:latin typeface="Times New Roman"/>
            </a:endParaRPr>
          </a:p>
        </p:txBody>
      </p:sp>
      <p:sp>
        <p:nvSpPr>
          <p:cNvPr id="352264" name="Text Box 8"/>
          <p:cNvSpPr txBox="1">
            <a:spLocks noChangeArrowheads="1"/>
          </p:cNvSpPr>
          <p:nvPr/>
        </p:nvSpPr>
        <p:spPr>
          <a:xfrm>
            <a:off x="4787900" y="5292725"/>
            <a:ext cx="4038708" cy="64633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 lang="ko-KR"/>
            </a:pPr>
            <a:r>
              <a:rPr lang="en-US" altLang="ko-KR">
                <a:latin typeface="HY헤드라인M"/>
                <a:ea typeface="HY헤드라인M"/>
              </a:rPr>
              <a:t>⇒ </a:t>
            </a:r>
            <a:r>
              <a:rPr lang="ko-KR" altLang="en-US">
                <a:latin typeface="HY헤드라인M"/>
                <a:ea typeface="HY헤드라인M"/>
              </a:rPr>
              <a:t>병 해 엽 </a:t>
            </a:r>
            <a:r>
              <a:rPr lang="en-US" altLang="ko-KR">
                <a:latin typeface="HY헤드라인M"/>
                <a:ea typeface="HY헤드라인M"/>
              </a:rPr>
              <a:t>:</a:t>
            </a:r>
            <a:r>
              <a:rPr lang="en-US" altLang="ko-KR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ko-KR" altLang="en-US">
                <a:latin typeface="HY헤드라인M"/>
                <a:ea typeface="HY헤드라인M"/>
              </a:rPr>
              <a:t>작은 반점으로 시작 </a:t>
            </a:r>
          </a:p>
          <a:p>
            <a:pPr>
              <a:spcBef>
                <a:spcPct val="0"/>
              </a:spcBef>
              <a:defRPr lang="ko-KR"/>
            </a:pPr>
            <a:r>
              <a:rPr lang="ko-KR" altLang="en-US">
                <a:latin typeface="HY헤드라인M"/>
                <a:ea typeface="HY헤드라인M"/>
              </a:rPr>
              <a:t>                  엽 전체로 전파</a:t>
            </a:r>
            <a:r>
              <a:rPr lang="ko-KR" altLang="en-US">
                <a:latin typeface="Times New Roman"/>
              </a:rPr>
              <a:t>  </a:t>
            </a:r>
          </a:p>
        </p:txBody>
      </p:sp>
      <p:sp>
        <p:nvSpPr>
          <p:cNvPr id="352266" name="Text Box 10"/>
          <p:cNvSpPr txBox="1">
            <a:spLocks noChangeArrowheads="1"/>
          </p:cNvSpPr>
          <p:nvPr/>
        </p:nvSpPr>
        <p:spPr>
          <a:xfrm>
            <a:off x="4787900" y="3294063"/>
            <a:ext cx="4356216" cy="64633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 lang="ko-KR"/>
            </a:pPr>
            <a:r>
              <a:rPr lang="en-US" altLang="ko-KR">
                <a:latin typeface="HY헤드라인M"/>
                <a:ea typeface="HY헤드라인M"/>
              </a:rPr>
              <a:t>⇒</a:t>
            </a:r>
            <a:r>
              <a:rPr lang="en-US" altLang="ko-KR" b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ko-KR" altLang="en-US">
                <a:latin typeface="HY헤드라인M"/>
                <a:ea typeface="HY헤드라인M"/>
              </a:rPr>
              <a:t>질소결핍 </a:t>
            </a:r>
            <a:r>
              <a:rPr lang="en-US" altLang="ko-KR">
                <a:latin typeface="HY헤드라인M"/>
                <a:ea typeface="HY헤드라인M"/>
              </a:rPr>
              <a:t>: </a:t>
            </a:r>
            <a:r>
              <a:rPr lang="ko-KR" altLang="en-US">
                <a:latin typeface="HY헤드라인M"/>
                <a:ea typeface="HY헤드라인M"/>
              </a:rPr>
              <a:t>가운데 엽을 중심으로</a:t>
            </a:r>
          </a:p>
          <a:p>
            <a:pPr>
              <a:spcBef>
                <a:spcPct val="0"/>
              </a:spcBef>
              <a:defRPr lang="ko-KR"/>
            </a:pPr>
            <a:r>
              <a:rPr lang="ko-KR" altLang="en-US">
                <a:latin typeface="HY헤드라인M"/>
                <a:ea typeface="HY헤드라인M"/>
              </a:rPr>
              <a:t>                   황변</a:t>
            </a:r>
          </a:p>
        </p:txBody>
      </p:sp>
      <p:sp>
        <p:nvSpPr>
          <p:cNvPr id="35851" name="Rectangle 6"/>
          <p:cNvSpPr>
            <a:spLocks noChangeArrowheads="1"/>
          </p:cNvSpPr>
          <p:nvPr/>
        </p:nvSpPr>
        <p:spPr>
          <a:xfrm>
            <a:off x="441960" y="493713"/>
            <a:ext cx="5602605" cy="51403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Font typeface="Wingdings"/>
              <a:buChar char="q"/>
              <a:defRPr lang="ko-KR" altLang="en-US"/>
            </a:pPr>
            <a:r>
              <a:rPr lang="en-US" altLang="ko-KR" sz="2800">
                <a:solidFill>
                  <a:schemeClr val="tx1"/>
                </a:solidFill>
                <a:latin typeface="휴먼옛체"/>
                <a:ea typeface="휴먼옛체"/>
              </a:rPr>
              <a:t>  </a:t>
            </a:r>
            <a:r>
              <a:rPr lang="ko-KR" altLang="en-US" sz="2800">
                <a:solidFill>
                  <a:schemeClr val="tx1"/>
                </a:solidFill>
                <a:latin typeface="휴먼옛체"/>
                <a:ea typeface="휴먼옛체"/>
              </a:rPr>
              <a:t>엽의 상태로 본 영양 결핍 증상</a:t>
            </a:r>
            <a:endParaRPr lang="en-US" altLang="ko-KR" sz="2800">
              <a:solidFill>
                <a:schemeClr val="tx1"/>
              </a:solidFill>
              <a:latin typeface="휴먼옛체"/>
              <a:ea typeface="휴먼옛체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2"/>
          <p:cNvSpPr txBox="1">
            <a:spLocks noChangeArrowheads="1"/>
          </p:cNvSpPr>
          <p:nvPr/>
        </p:nvSpPr>
        <p:spPr>
          <a:xfrm>
            <a:off x="539552" y="692696"/>
            <a:ext cx="2095499" cy="4000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</a:t>
            </a:r>
            <a:r>
              <a:rPr lang="en-US" altLang="ko-KR" sz="2000" b="1">
                <a:latin typeface="맑은 고딕"/>
                <a:ea typeface="맑은 고딕"/>
              </a:rPr>
              <a:t>○ </a:t>
            </a:r>
            <a:r>
              <a:rPr lang="ko-KR" altLang="en-US" sz="2000" b="1">
                <a:latin typeface="맑은 고딕"/>
                <a:ea typeface="맑은 고딕"/>
              </a:rPr>
              <a:t>이삭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1403648" y="476672"/>
            <a:ext cx="6705600" cy="2057400"/>
            <a:chOff x="1392" y="192"/>
            <a:chExt cx="4224" cy="1296"/>
          </a:xfrm>
        </p:grpSpPr>
        <p:sp>
          <p:nvSpPr>
            <p:cNvPr id="167947" name="Text Box 4"/>
            <p:cNvSpPr txBox="1">
              <a:spLocks noChangeArrowheads="1"/>
            </p:cNvSpPr>
            <p:nvPr/>
          </p:nvSpPr>
          <p:spPr>
            <a:xfrm>
              <a:off x="1392" y="1200"/>
              <a:ext cx="4224" cy="28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har char="•"/>
                <a:defRPr lang="ko-KR" altLang="en-US"/>
              </a:pPr>
              <a:r>
                <a:rPr lang="ko-KR" altLang="en-US" sz="2400">
                  <a:solidFill>
                    <a:srgbClr val="006600"/>
                  </a:solidFill>
                </a:rPr>
                <a:t> </a:t>
              </a:r>
              <a:r>
                <a:rPr lang="ko-KR" altLang="en-US" sz="2400"/>
                <a:t>질소 </a:t>
              </a:r>
              <a:r>
                <a:rPr lang="en-US" altLang="ko-KR" sz="2400"/>
                <a:t>: </a:t>
              </a:r>
              <a:r>
                <a:rPr lang="ko-KR" altLang="en-US" sz="2400"/>
                <a:t>이삭이 작고 이삭끝에 알이 안달림</a:t>
              </a:r>
            </a:p>
          </p:txBody>
        </p:sp>
        <p:pic>
          <p:nvPicPr>
            <p:cNvPr id="167948" name="Picture 5" descr="영양결핍(이삭_질소)"/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887" y="192"/>
              <a:ext cx="3249" cy="124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3" name="Group 6"/>
          <p:cNvGrpSpPr/>
          <p:nvPr/>
        </p:nvGrpSpPr>
        <p:grpSpPr>
          <a:xfrm>
            <a:off x="1331640" y="4221088"/>
            <a:ext cx="6689725" cy="2133600"/>
            <a:chOff x="1296" y="2688"/>
            <a:chExt cx="4214" cy="1344"/>
          </a:xfrm>
        </p:grpSpPr>
        <p:sp>
          <p:nvSpPr>
            <p:cNvPr id="167945" name="Text Box 7"/>
            <p:cNvSpPr txBox="1">
              <a:spLocks noChangeArrowheads="1"/>
            </p:cNvSpPr>
            <p:nvPr/>
          </p:nvSpPr>
          <p:spPr>
            <a:xfrm>
              <a:off x="1392" y="3744"/>
              <a:ext cx="4118" cy="27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har char="•"/>
                <a:defRPr lang="ko-KR" altLang="en-US"/>
              </a:pPr>
              <a:r>
                <a:rPr lang="ko-KR" altLang="en-US" sz="2400">
                  <a:solidFill>
                    <a:srgbClr val="006600"/>
                  </a:solidFill>
                </a:rPr>
                <a:t> </a:t>
              </a:r>
              <a:r>
                <a:rPr lang="ko-KR" altLang="en-US" sz="2400"/>
                <a:t>칼리 </a:t>
              </a:r>
              <a:r>
                <a:rPr lang="en-US" altLang="ko-KR" sz="2400"/>
                <a:t>: </a:t>
              </a:r>
              <a:r>
                <a:rPr lang="ko-KR" altLang="en-US" sz="2400"/>
                <a:t>이삭끝에 알이 안달림</a:t>
              </a:r>
            </a:p>
          </p:txBody>
        </p:sp>
        <p:pic>
          <p:nvPicPr>
            <p:cNvPr id="167946" name="Picture 8" descr="영양결핍(이삭_칼리)"/>
            <p:cNvPicPr>
              <a:picLocks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296" y="2688"/>
              <a:ext cx="3830" cy="124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4" name="Group 9"/>
          <p:cNvGrpSpPr/>
          <p:nvPr/>
        </p:nvGrpSpPr>
        <p:grpSpPr>
          <a:xfrm>
            <a:off x="1403648" y="2276872"/>
            <a:ext cx="6705600" cy="2133600"/>
            <a:chOff x="1392" y="1440"/>
            <a:chExt cx="4224" cy="1344"/>
          </a:xfrm>
        </p:grpSpPr>
        <p:pic>
          <p:nvPicPr>
            <p:cNvPr id="167943" name="Picture 10" descr="영양결핍(이삭_인산)"/>
            <p:cNvPicPr>
              <a:picLocks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2182" y="1440"/>
              <a:ext cx="2954" cy="124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67944" name="Text Box 11"/>
            <p:cNvSpPr txBox="1">
              <a:spLocks noChangeArrowheads="1"/>
            </p:cNvSpPr>
            <p:nvPr/>
          </p:nvSpPr>
          <p:spPr>
            <a:xfrm>
              <a:off x="1392" y="2496"/>
              <a:ext cx="4224" cy="28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har char="•"/>
                <a:defRPr lang="ko-KR" altLang="en-US"/>
              </a:pPr>
              <a:r>
                <a:rPr lang="ko-KR" altLang="en-US" sz="2400">
                  <a:solidFill>
                    <a:srgbClr val="006600"/>
                  </a:solidFill>
                </a:rPr>
                <a:t> </a:t>
              </a:r>
              <a:r>
                <a:rPr lang="ko-KR" altLang="en-US" sz="2400"/>
                <a:t>인산 </a:t>
              </a:r>
              <a:r>
                <a:rPr lang="en-US" altLang="ko-KR" sz="2400"/>
                <a:t>: </a:t>
              </a:r>
              <a:r>
                <a:rPr lang="ko-KR" altLang="en-US" sz="2400"/>
                <a:t>이삭이 작고 옥수수알의 줄이 비틀어짐</a:t>
              </a:r>
            </a:p>
          </p:txBody>
        </p:sp>
      </p:grpSp>
      <p:sp>
        <p:nvSpPr>
          <p:cNvPr id="14" name="Text Box 4"/>
          <p:cNvSpPr txBox="1">
            <a:spLocks noChangeArrowheads="1"/>
          </p:cNvSpPr>
          <p:nvPr/>
        </p:nvSpPr>
        <p:spPr>
          <a:xfrm>
            <a:off x="825996" y="94968"/>
            <a:ext cx="4610100" cy="4127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주요</a:t>
            </a:r>
            <a:r>
              <a:rPr lang="en-US" altLang="ko-KR" sz="2800">
                <a:solidFill>
                  <a:schemeClr val="bg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재배기술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 Box 3"/>
          <p:cNvSpPr txBox="1">
            <a:spLocks noChangeArrowheads="1"/>
          </p:cNvSpPr>
          <p:nvPr/>
        </p:nvSpPr>
        <p:spPr>
          <a:xfrm>
            <a:off x="467544" y="1412776"/>
            <a:ext cx="8339137" cy="3081119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- </a:t>
            </a:r>
            <a:r>
              <a:rPr lang="ko-KR" altLang="en-US" b="1">
                <a:latin typeface="맑은 고딕"/>
                <a:ea typeface="맑은 고딕"/>
              </a:rPr>
              <a:t>곁가지는 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품종 및 재배환경에</a:t>
            </a:r>
            <a:r>
              <a:rPr lang="ko-KR" altLang="en-US" b="1">
                <a:latin typeface="맑은 고딕"/>
                <a:ea typeface="맑은 고딕"/>
              </a:rPr>
              <a:t> 따라 발생 정도가 다름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b="1">
                <a:latin typeface="맑은 고딕"/>
                <a:ea typeface="맑은 고딕"/>
              </a:rPr>
              <a:t>   </a:t>
            </a:r>
            <a:r>
              <a:rPr lang="en-US" altLang="ko-KR" b="1">
                <a:latin typeface="맑은 고딕"/>
                <a:ea typeface="맑은 고딕"/>
              </a:rPr>
              <a:t>- </a:t>
            </a:r>
            <a:r>
              <a:rPr lang="ko-KR" altLang="en-US" b="1">
                <a:latin typeface="맑은 고딕"/>
                <a:ea typeface="맑은 고딕"/>
              </a:rPr>
              <a:t>단옥수수 </a:t>
            </a:r>
            <a:r>
              <a:rPr lang="en-US" altLang="ko-KR" b="1">
                <a:latin typeface="맑은 고딕"/>
                <a:ea typeface="맑은 고딕"/>
              </a:rPr>
              <a:t>&gt; </a:t>
            </a:r>
            <a:r>
              <a:rPr lang="ko-KR" altLang="en-US" b="1">
                <a:latin typeface="맑은 고딕"/>
                <a:ea typeface="맑은 고딕"/>
              </a:rPr>
              <a:t>찰옥수수 </a:t>
            </a:r>
            <a:r>
              <a:rPr lang="en-US" altLang="ko-KR" b="1">
                <a:latin typeface="맑은 고딕"/>
                <a:ea typeface="맑은 고딕"/>
              </a:rPr>
              <a:t>&gt; </a:t>
            </a:r>
            <a:r>
              <a:rPr lang="ko-KR" altLang="en-US" b="1">
                <a:latin typeface="맑은 고딕"/>
                <a:ea typeface="맑은 고딕"/>
              </a:rPr>
              <a:t>사료용옥수수 순으로 적음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b="1">
                <a:latin typeface="맑은 고딕"/>
                <a:ea typeface="맑은 고딕"/>
              </a:rPr>
              <a:t>   </a:t>
            </a:r>
            <a:r>
              <a:rPr lang="en-US" altLang="ko-KR" b="1">
                <a:latin typeface="맑은 고딕"/>
                <a:ea typeface="맑은 고딕"/>
              </a:rPr>
              <a:t>- 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드물게 심거나</a:t>
            </a:r>
            <a:r>
              <a:rPr lang="ko-KR" altLang="en-US" b="1">
                <a:latin typeface="맑은 고딕"/>
                <a:ea typeface="맑은 고딕"/>
              </a:rPr>
              <a:t> 비옥한 토양</a:t>
            </a:r>
            <a:r>
              <a:rPr lang="en-US" altLang="ko-KR" b="1">
                <a:latin typeface="맑은 고딕"/>
                <a:ea typeface="맑은 고딕"/>
              </a:rPr>
              <a:t>, 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멀칭재배시</a:t>
            </a:r>
            <a:r>
              <a:rPr lang="ko-KR" altLang="en-US" b="1">
                <a:latin typeface="맑은 고딕"/>
                <a:ea typeface="맑은 고딕"/>
              </a:rPr>
              <a:t> 많이 발생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endParaRPr lang="en-US" altLang="ko-KR" b="1"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spcBef>
                <a:spcPct val="35000"/>
              </a:spcBef>
              <a:buClr>
                <a:schemeClr val="accent1"/>
              </a:buClr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- </a:t>
            </a:r>
            <a:r>
              <a:rPr lang="ko-KR" altLang="en-US" b="1">
                <a:latin typeface="맑은 고딕"/>
                <a:ea typeface="맑은 고딕"/>
              </a:rPr>
              <a:t>곁가지 제거로 수량은 약간 높으나 수익성은 차이가 없어 제거할 필요 없음</a:t>
            </a:r>
          </a:p>
          <a:p>
            <a:pPr algn="ctr">
              <a:lnSpc>
                <a:spcPct val="100000"/>
              </a:lnSpc>
              <a:spcBef>
                <a:spcPct val="35000"/>
              </a:spcBef>
              <a:buClr>
                <a:schemeClr val="accent1"/>
              </a:buClr>
              <a:defRPr lang="ko-KR" altLang="en-US"/>
            </a:pP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rgbClr val="FF3300"/>
                </a:solidFill>
                <a:latin typeface="맑은 고딕"/>
                <a:ea typeface="맑은 고딕"/>
              </a:rPr>
              <a:t>※ </a:t>
            </a:r>
            <a:r>
              <a:rPr lang="ko-KR" altLang="en-US" b="1">
                <a:solidFill>
                  <a:srgbClr val="FF3300"/>
                </a:solidFill>
                <a:latin typeface="맑은 고딕"/>
                <a:ea typeface="맑은 고딕"/>
              </a:rPr>
              <a:t>곁가지가 많이 나오고 크게 자라는 품종은 곁가지 제거 필요</a:t>
            </a:r>
          </a:p>
          <a:p>
            <a:pPr algn="ctr">
              <a:lnSpc>
                <a:spcPct val="100000"/>
              </a:lnSpc>
              <a:spcBef>
                <a:spcPct val="35000"/>
              </a:spcBef>
              <a:buClr>
                <a:schemeClr val="accent1"/>
              </a:buClr>
              <a:defRPr lang="ko-KR" altLang="en-US"/>
            </a:pPr>
            <a:r>
              <a:rPr lang="ko-KR" altLang="en-US" b="1">
                <a:latin typeface="맑은 고딕"/>
                <a:ea typeface="맑은 고딕"/>
              </a:rPr>
              <a:t>       </a:t>
            </a:r>
            <a:r>
              <a:rPr lang="en-US" altLang="ko-KR" b="1">
                <a:solidFill>
                  <a:srgbClr val="FF0000"/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latin typeface="맑은 고딕"/>
                <a:ea typeface="맑은 고딕"/>
              </a:rPr>
              <a:t>연농</a:t>
            </a:r>
            <a:r>
              <a:rPr lang="en-US" altLang="ko-KR" b="1">
                <a:latin typeface="맑은 고딕"/>
                <a:ea typeface="맑은 고딕"/>
              </a:rPr>
              <a:t>1</a:t>
            </a:r>
            <a:r>
              <a:rPr lang="ko-KR" altLang="en-US" b="1">
                <a:latin typeface="맑은 고딕"/>
                <a:ea typeface="맑은 고딕"/>
              </a:rPr>
              <a:t>호 </a:t>
            </a:r>
            <a:r>
              <a:rPr lang="en-US" altLang="ko-KR" b="1">
                <a:latin typeface="맑은 고딕"/>
                <a:ea typeface="맑은 고딕"/>
              </a:rPr>
              <a:t>= </a:t>
            </a:r>
            <a:r>
              <a:rPr lang="ko-KR" altLang="en-US" b="1">
                <a:latin typeface="맑은 고딕"/>
                <a:ea typeface="맑은 고딕"/>
              </a:rPr>
              <a:t>대학찰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rgbClr val="FF0000"/>
                </a:solidFill>
                <a:latin typeface="맑은 고딕"/>
                <a:ea typeface="맑은 고딕"/>
              </a:rPr>
              <a:t>: 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키가 무릎 높이가 되었을 때 곁가지 제거</a:t>
            </a:r>
            <a:r>
              <a:rPr lang="en-US" altLang="ko-KR" b="1">
                <a:solidFill>
                  <a:srgbClr val="FF0000"/>
                </a:solidFill>
                <a:latin typeface="맑은 고딕"/>
                <a:ea typeface="맑은 고딕"/>
              </a:rPr>
              <a:t>)</a:t>
            </a:r>
          </a:p>
          <a:p>
            <a:pPr>
              <a:lnSpc>
                <a:spcPct val="100000"/>
              </a:lnSpc>
              <a:spcBef>
                <a:spcPct val="35000"/>
              </a:spcBef>
              <a:buClr>
                <a:schemeClr val="accent1"/>
              </a:buClr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-</a:t>
            </a:r>
            <a:r>
              <a:rPr lang="ko-KR" altLang="en-US" b="1">
                <a:latin typeface="맑은 고딕"/>
                <a:ea typeface="맑은 고딕"/>
              </a:rPr>
              <a:t> 곁가지 제거가 필요하면 어렸을 때 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일찍 제거</a:t>
            </a:r>
            <a:r>
              <a:rPr lang="en-US" altLang="ko-KR" b="1">
                <a:solidFill>
                  <a:srgbClr val="FF0000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늦게 제거하면 수량 감소</a:t>
            </a:r>
            <a:endParaRPr lang="en-US" altLang="ko-KR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176131" name="Picture 4" descr="곁가지(측지)1"/>
          <p:cNvPicPr>
            <a:picLocks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67161" y="4689140"/>
            <a:ext cx="2236787" cy="1908212"/>
          </a:xfrm>
          <a:prstGeom prst="rect">
            <a:avLst/>
          </a:prstGeom>
          <a:noFill/>
          <a:ln w="19050">
            <a:solidFill>
              <a:srgbClr val="969696"/>
            </a:solidFill>
            <a:miter/>
          </a:ln>
        </p:spPr>
      </p:pic>
      <p:pic>
        <p:nvPicPr>
          <p:cNvPr id="176132" name="Picture 5" descr="곁가지(측지)2"/>
          <p:cNvPicPr>
            <a:picLocks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64088" y="4689140"/>
            <a:ext cx="2143125" cy="1894582"/>
          </a:xfrm>
          <a:prstGeom prst="rect">
            <a:avLst/>
          </a:prstGeom>
          <a:noFill/>
          <a:ln w="19050">
            <a:solidFill>
              <a:srgbClr val="969696"/>
            </a:solidFill>
            <a:miter/>
          </a:ln>
        </p:spPr>
      </p:pic>
      <p:sp>
        <p:nvSpPr>
          <p:cNvPr id="8" name="직사각형 7"/>
          <p:cNvSpPr/>
          <p:nvPr/>
        </p:nvSpPr>
        <p:spPr>
          <a:xfrm>
            <a:off x="467544" y="620688"/>
            <a:ext cx="1944216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곁가지 </a:t>
            </a:r>
            <a:endParaRPr lang="ko-KR" altLang="en-US" sz="280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Text Box 3"/>
          <p:cNvSpPr txBox="1">
            <a:spLocks noChangeArrowheads="1"/>
          </p:cNvSpPr>
          <p:nvPr/>
        </p:nvSpPr>
        <p:spPr>
          <a:xfrm>
            <a:off x="683568" y="1340768"/>
            <a:ext cx="8131174" cy="237207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en-US" altLang="ko-KR" sz="2000" b="1">
                <a:latin typeface="맑은 고딕"/>
                <a:ea typeface="맑은 고딕"/>
              </a:rPr>
              <a:t>○ </a:t>
            </a:r>
            <a:r>
              <a:rPr lang="ko-KR" altLang="en-US" sz="2000" b="1">
                <a:latin typeface="맑은 고딕"/>
                <a:ea typeface="맑은 고딕"/>
              </a:rPr>
              <a:t>발생요인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</a:t>
            </a:r>
            <a:r>
              <a:rPr lang="en-US" altLang="ko-KR" sz="2000" b="1">
                <a:latin typeface="맑은 고딕"/>
                <a:ea typeface="맑은 고딕"/>
              </a:rPr>
              <a:t>- </a:t>
            </a:r>
            <a:r>
              <a:rPr lang="ko-KR" altLang="en-US" sz="2000" b="1">
                <a:solidFill>
                  <a:srgbClr val="CC3300"/>
                </a:solidFill>
                <a:latin typeface="맑은 고딕"/>
                <a:ea typeface="맑은 고딕"/>
              </a:rPr>
              <a:t>기상 조건</a:t>
            </a:r>
            <a:r>
              <a:rPr lang="ko-KR" altLang="en-US" sz="2000" b="1">
                <a:latin typeface="맑은 고딕"/>
                <a:ea typeface="맑은 고딕"/>
              </a:rPr>
              <a:t> </a:t>
            </a:r>
            <a:r>
              <a:rPr lang="en-US" altLang="ko-KR" sz="2000" b="1">
                <a:latin typeface="맑은 고딕"/>
                <a:ea typeface="맑은 고딕"/>
              </a:rPr>
              <a:t>: </a:t>
            </a:r>
            <a:r>
              <a:rPr lang="ko-KR" altLang="en-US" sz="2000" b="1">
                <a:latin typeface="맑은 고딕"/>
                <a:ea typeface="맑은 고딕"/>
              </a:rPr>
              <a:t>일조부족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저온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고온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가뭄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습해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</a:t>
            </a:r>
            <a:r>
              <a:rPr lang="en-US" altLang="ko-KR" sz="2000" b="1">
                <a:latin typeface="맑은 고딕"/>
                <a:ea typeface="맑은 고딕"/>
              </a:rPr>
              <a:t>- </a:t>
            </a:r>
            <a:r>
              <a:rPr lang="ko-KR" altLang="en-US" sz="2000" b="1">
                <a:solidFill>
                  <a:srgbClr val="CC3300"/>
                </a:solidFill>
                <a:latin typeface="맑은 고딕"/>
                <a:ea typeface="맑은 고딕"/>
              </a:rPr>
              <a:t>재배 조건</a:t>
            </a:r>
            <a:r>
              <a:rPr lang="ko-KR" altLang="en-US" sz="2000" b="1">
                <a:latin typeface="맑은 고딕"/>
                <a:ea typeface="맑은 고딕"/>
              </a:rPr>
              <a:t> </a:t>
            </a:r>
            <a:r>
              <a:rPr lang="en-US" altLang="ko-KR" sz="2000" b="1">
                <a:latin typeface="맑은 고딕"/>
                <a:ea typeface="맑은 고딕"/>
              </a:rPr>
              <a:t>: </a:t>
            </a:r>
            <a:r>
              <a:rPr lang="ko-KR" altLang="en-US" sz="2000" b="1">
                <a:latin typeface="맑은 고딕"/>
                <a:ea typeface="맑은 고딕"/>
              </a:rPr>
              <a:t>소식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밀식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조기 또는 만파재배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endParaRPr lang="ko-KR" altLang="en-US" sz="800" b="1">
              <a:latin typeface="맑은 고딕"/>
              <a:ea typeface="맑은 고딕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○ 발생 실례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</a:t>
            </a:r>
            <a:r>
              <a:rPr lang="en-US" altLang="ko-KR" sz="2000" b="1">
                <a:latin typeface="맑은 고딕"/>
                <a:ea typeface="맑은 고딕"/>
              </a:rPr>
              <a:t>- </a:t>
            </a:r>
            <a:r>
              <a:rPr lang="ko-KR" altLang="en-US" sz="2000" b="1">
                <a:solidFill>
                  <a:srgbClr val="CC3300"/>
                </a:solidFill>
                <a:latin typeface="맑은 고딕"/>
                <a:ea typeface="맑은 고딕"/>
              </a:rPr>
              <a:t>하우스재배</a:t>
            </a:r>
            <a:r>
              <a:rPr lang="en-US" altLang="ko-KR" sz="2000" b="1">
                <a:solidFill>
                  <a:srgbClr val="CC33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>
                <a:solidFill>
                  <a:srgbClr val="CC3300"/>
                </a:solidFill>
                <a:latin typeface="맑은 고딕"/>
                <a:ea typeface="맑은 고딕"/>
              </a:rPr>
              <a:t>산간지역</a:t>
            </a:r>
            <a:r>
              <a:rPr lang="en-US" altLang="ko-KR" sz="2000" b="1">
                <a:solidFill>
                  <a:srgbClr val="CC3300"/>
                </a:solidFill>
                <a:latin typeface="맑은 고딕"/>
                <a:ea typeface="맑은 고딕"/>
              </a:rPr>
              <a:t>,  </a:t>
            </a:r>
            <a:r>
              <a:rPr lang="ko-KR" altLang="en-US" sz="2000" b="1">
                <a:solidFill>
                  <a:srgbClr val="CC3300"/>
                </a:solidFill>
                <a:latin typeface="맑은 고딕"/>
                <a:ea typeface="맑은 고딕"/>
              </a:rPr>
              <a:t>조기재배</a:t>
            </a:r>
            <a:r>
              <a:rPr lang="ko-KR" altLang="en-US" sz="2000" b="1">
                <a:latin typeface="맑은 고딕"/>
                <a:ea typeface="맑은 고딕"/>
              </a:rPr>
              <a:t> </a:t>
            </a:r>
            <a:r>
              <a:rPr lang="en-US" altLang="ko-KR" sz="2000" b="1">
                <a:latin typeface="맑은 고딕"/>
                <a:ea typeface="맑은 고딕"/>
              </a:rPr>
              <a:t>: </a:t>
            </a:r>
            <a:r>
              <a:rPr lang="en-US" altLang="ko-KR" b="1">
                <a:latin typeface="맑은 고딕"/>
                <a:ea typeface="맑은 고딕"/>
              </a:rPr>
              <a:t> </a:t>
            </a:r>
            <a:r>
              <a:rPr lang="ko-KR" altLang="en-US" sz="2000" b="1">
                <a:latin typeface="맑은 고딕"/>
                <a:ea typeface="맑은 고딕"/>
              </a:rPr>
              <a:t>일조부족 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저온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</a:t>
            </a:r>
            <a:r>
              <a:rPr lang="en-US" altLang="ko-KR" sz="2000" b="1">
                <a:latin typeface="맑은 고딕"/>
                <a:ea typeface="맑은 고딕"/>
              </a:rPr>
              <a:t>- </a:t>
            </a:r>
            <a:r>
              <a:rPr lang="ko-KR" altLang="en-US" sz="2000" b="1">
                <a:solidFill>
                  <a:srgbClr val="CC3300"/>
                </a:solidFill>
                <a:latin typeface="맑은 고딕"/>
                <a:ea typeface="맑은 고딕"/>
              </a:rPr>
              <a:t>밀식</a:t>
            </a:r>
            <a:r>
              <a:rPr lang="en-US" altLang="ko-KR" sz="2000" b="1">
                <a:solidFill>
                  <a:srgbClr val="CC33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>
                <a:solidFill>
                  <a:srgbClr val="CC3300"/>
                </a:solidFill>
                <a:latin typeface="맑은 고딕"/>
                <a:ea typeface="맑은 고딕"/>
              </a:rPr>
              <a:t>가뭄</a:t>
            </a:r>
            <a:r>
              <a:rPr lang="ko-KR" altLang="en-US" sz="2000" b="1">
                <a:latin typeface="맑은 고딕"/>
                <a:ea typeface="맑은 고딕"/>
              </a:rPr>
              <a:t> </a:t>
            </a:r>
            <a:r>
              <a:rPr lang="en-US" altLang="ko-KR" sz="2000" b="1">
                <a:latin typeface="맑은 고딕"/>
                <a:ea typeface="맑은 고딕"/>
              </a:rPr>
              <a:t>: </a:t>
            </a:r>
            <a:r>
              <a:rPr lang="ko-KR" altLang="en-US" sz="2000" b="1">
                <a:latin typeface="맑은 고딕"/>
                <a:ea typeface="맑은 고딕"/>
              </a:rPr>
              <a:t>불량 환경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5219700" y="3933825"/>
            <a:ext cx="3240088" cy="2314575"/>
            <a:chOff x="2976" y="1998"/>
            <a:chExt cx="2544" cy="2091"/>
          </a:xfrm>
        </p:grpSpPr>
        <p:sp>
          <p:nvSpPr>
            <p:cNvPr id="177161" name="Text Box 5"/>
            <p:cNvSpPr txBox="1">
              <a:spLocks noChangeArrowheads="1"/>
            </p:cNvSpPr>
            <p:nvPr/>
          </p:nvSpPr>
          <p:spPr>
            <a:xfrm>
              <a:off x="3840" y="3745"/>
              <a:ext cx="1680" cy="333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 lang="ko-KR" altLang="en-US"/>
              </a:pPr>
              <a:r>
                <a:rPr lang="ko-KR" altLang="en-US" sz="1900" b="1">
                  <a:latin typeface="맑은 고딕"/>
                  <a:ea typeface="맑은 고딕"/>
                </a:rPr>
                <a:t>겹이삭</a:t>
              </a:r>
            </a:p>
          </p:txBody>
        </p:sp>
        <p:pic>
          <p:nvPicPr>
            <p:cNvPr id="177162" name="Picture 6" descr="겹이삭(이삭)"/>
            <p:cNvPicPr>
              <a:picLocks noChangeArrowheads="1"/>
            </p:cNvPicPr>
            <p:nvPr/>
          </p:nvPicPr>
          <p:blipFill rotWithShape="1">
            <a:blip r:embed="rId2"/>
            <a:srcRect l="3680" r="66860"/>
            <a:stretch>
              <a:fillRect/>
            </a:stretch>
          </p:blipFill>
          <p:spPr>
            <a:xfrm>
              <a:off x="2976" y="1998"/>
              <a:ext cx="816" cy="1746"/>
            </a:xfrm>
            <a:prstGeom prst="rect">
              <a:avLst/>
            </a:prstGeom>
            <a:noFill/>
            <a:ln w="19050">
              <a:solidFill>
                <a:srgbClr val="969696"/>
              </a:solidFill>
              <a:miter/>
            </a:ln>
          </p:spPr>
        </p:pic>
        <p:pic>
          <p:nvPicPr>
            <p:cNvPr id="177163" name="Picture 7" descr="겹이삭(이삭)"/>
            <p:cNvPicPr>
              <a:picLocks noChangeArrowheads="1"/>
            </p:cNvPicPr>
            <p:nvPr/>
          </p:nvPicPr>
          <p:blipFill rotWithShape="1">
            <a:blip r:embed="rId2"/>
            <a:srcRect l="29460" r="6100"/>
            <a:stretch>
              <a:fillRect/>
            </a:stretch>
          </p:blipFill>
          <p:spPr>
            <a:xfrm>
              <a:off x="3840" y="1998"/>
              <a:ext cx="1680" cy="1746"/>
            </a:xfrm>
            <a:prstGeom prst="rect">
              <a:avLst/>
            </a:prstGeom>
            <a:noFill/>
            <a:ln w="19050">
              <a:solidFill>
                <a:srgbClr val="969696"/>
              </a:solidFill>
              <a:miter/>
            </a:ln>
          </p:spPr>
        </p:pic>
        <p:sp>
          <p:nvSpPr>
            <p:cNvPr id="177164" name="Text Box 8"/>
            <p:cNvSpPr txBox="1">
              <a:spLocks noChangeArrowheads="1"/>
            </p:cNvSpPr>
            <p:nvPr/>
          </p:nvSpPr>
          <p:spPr>
            <a:xfrm>
              <a:off x="2976" y="3744"/>
              <a:ext cx="815" cy="334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25">
              <a:noFill/>
              <a:miter/>
            </a:ln>
          </p:spPr>
          <p:txBody>
            <a:bodyPr lIns="18000" rIns="18000">
              <a:spAutoFit/>
            </a:bodyPr>
            <a:lstStyle/>
            <a:p>
              <a:pPr algn="ctr">
                <a:spcBef>
                  <a:spcPct val="50000"/>
                </a:spcBef>
                <a:defRPr lang="ko-KR" altLang="en-US"/>
              </a:pPr>
              <a:r>
                <a:rPr lang="ko-KR" altLang="en-US" sz="1900" b="1">
                  <a:latin typeface="맑은 고딕"/>
                  <a:ea typeface="맑은 고딕"/>
                </a:rPr>
                <a:t>정상이삭</a:t>
              </a:r>
            </a:p>
          </p:txBody>
        </p:sp>
      </p:grpSp>
      <p:pic>
        <p:nvPicPr>
          <p:cNvPr id="177157" name="Picture 9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013" y="3862388"/>
            <a:ext cx="1727200" cy="24479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77158" name="Picture 10" descr="겹이삭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059113" y="3862388"/>
            <a:ext cx="1655762" cy="24193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77159" name="Rectangle 11"/>
          <p:cNvSpPr>
            <a:spLocks noChangeArrowheads="1"/>
          </p:cNvSpPr>
          <p:nvPr/>
        </p:nvSpPr>
        <p:spPr>
          <a:xfrm>
            <a:off x="1692275" y="5878513"/>
            <a:ext cx="2592388" cy="3937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/>
          </a:ln>
        </p:spPr>
        <p:txBody>
          <a:bodyPr wrap="none" anchor="ctr"/>
          <a:lstStyle/>
          <a:p>
            <a:pPr algn="ctr" eaLnBrk="0" latinLnBrk="0" hangingPunct="0">
              <a:defRPr lang="ko-KR" altLang="en-US"/>
            </a:pPr>
            <a:r>
              <a:rPr lang="ko-KR" altLang="en-US" sz="2000" b="1">
                <a:solidFill>
                  <a:srgbClr val="CC3300"/>
                </a:solidFill>
                <a:latin typeface="맑은 고딕"/>
                <a:ea typeface="맑은 고딕"/>
              </a:rPr>
              <a:t>겹이삭 발생 양상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4" y="620688"/>
            <a:ext cx="1944216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겹이삭</a:t>
            </a:r>
            <a:endParaRPr lang="ko-KR" altLang="en-US" sz="280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6" descr="크기변환_DSC0062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56138" y="3452813"/>
            <a:ext cx="3803650" cy="28511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6867" name="Text Box 2"/>
          <p:cNvSpPr txBox="1">
            <a:spLocks noChangeArrowheads="1"/>
          </p:cNvSpPr>
          <p:nvPr/>
        </p:nvSpPr>
        <p:spPr>
          <a:xfrm>
            <a:off x="684213" y="214313"/>
            <a:ext cx="3167062" cy="57943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ko-KR" altLang="en-US" sz="3200">
                <a:solidFill>
                  <a:schemeClr val="accent2"/>
                </a:solidFill>
                <a:latin typeface="HY견고딕"/>
                <a:ea typeface="HY견고딕"/>
              </a:rPr>
              <a:t>곁가지 제거</a:t>
            </a:r>
          </a:p>
        </p:txBody>
      </p:sp>
      <p:pic>
        <p:nvPicPr>
          <p:cNvPr id="36868" name="Picture 3" descr="크기변환_비멀칭좌2열제거우2열무제거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4213" y="862013"/>
            <a:ext cx="3835400" cy="25558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6869" name="Picture 4" descr="크기변환_좌1열제거, 우1열무제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643438" y="862013"/>
            <a:ext cx="3816350" cy="2543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6870" name="Picture 5" descr="크기변환_DSC0007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6913" y="3452813"/>
            <a:ext cx="3803650" cy="28543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크기변환_크기변환_IMG_1799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1560" y="1196752"/>
            <a:ext cx="3264256" cy="489552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7891" name="Picture 3" descr="크기변환_크기변환_IMG_180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67944" y="692696"/>
            <a:ext cx="3889375" cy="25923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7892" name="Picture 5" descr="크기변환_사진 007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067944" y="3501008"/>
            <a:ext cx="3908425" cy="260508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7893" name="Text Box 6"/>
          <p:cNvSpPr txBox="1">
            <a:spLocks noChangeArrowheads="1"/>
          </p:cNvSpPr>
          <p:nvPr/>
        </p:nvSpPr>
        <p:spPr>
          <a:xfrm>
            <a:off x="611560" y="332656"/>
            <a:ext cx="3167062" cy="5794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3200">
                <a:solidFill>
                  <a:schemeClr val="accent2"/>
                </a:solidFill>
                <a:latin typeface="HY견고딕"/>
                <a:ea typeface="HY견고딕"/>
              </a:rPr>
              <a:t>2</a:t>
            </a:r>
            <a:r>
              <a:rPr lang="ko-KR" altLang="en-US" sz="3200">
                <a:solidFill>
                  <a:schemeClr val="accent2"/>
                </a:solidFill>
                <a:latin typeface="HY견고딕"/>
                <a:ea typeface="HY견고딕"/>
              </a:rPr>
              <a:t>차이삭 제거</a:t>
            </a:r>
          </a:p>
        </p:txBody>
      </p:sp>
      <p:sp>
        <p:nvSpPr>
          <p:cNvPr id="37896" name="Oval 9"/>
          <p:cNvSpPr>
            <a:spLocks noChangeArrowheads="1"/>
          </p:cNvSpPr>
          <p:nvPr/>
        </p:nvSpPr>
        <p:spPr>
          <a:xfrm>
            <a:off x="5508104" y="1916832"/>
            <a:ext cx="1223963" cy="7191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</p:spPr>
        <p:txBody>
          <a:bodyPr wrap="none" anchor="ctr"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ChangeArrowheads="1"/>
          </p:cNvSpPr>
          <p:nvPr/>
        </p:nvSpPr>
        <p:spPr>
          <a:xfrm>
            <a:off x="2174875" y="-9318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>
          <a:xfrm>
            <a:off x="2174875" y="77946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39940" name="Rectangle 8"/>
          <p:cNvSpPr>
            <a:spLocks noChangeArrowheads="1"/>
          </p:cNvSpPr>
          <p:nvPr/>
        </p:nvSpPr>
        <p:spPr>
          <a:xfrm>
            <a:off x="323528" y="1340768"/>
            <a:ext cx="4214812" cy="448026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/>
              <a:buChar char="q"/>
              <a:defRPr lang="ko-KR" altLang="en-US"/>
            </a:pPr>
            <a:r>
              <a:rPr lang="en-US" altLang="ko-KR" sz="2400">
                <a:solidFill>
                  <a:schemeClr val="tx1"/>
                </a:solidFill>
                <a:latin typeface="휴먼옛체"/>
                <a:ea typeface="휴먼옛체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휴먼옛체"/>
                <a:ea typeface="휴먼옛체"/>
              </a:rPr>
              <a:t>초기 제초제 사용법 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95536" y="1916832"/>
          <a:ext cx="8429684" cy="1643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97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제초제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10a</a:t>
                      </a:r>
                      <a:r>
                        <a:rPr lang="ko-KR" altLang="en-US">
                          <a:latin typeface="HY견고딕"/>
                          <a:ea typeface="HY견고딕"/>
                        </a:rPr>
                        <a:t>당 사용량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사용방법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살포시기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13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라쏘</a:t>
                      </a:r>
                      <a:r>
                        <a:rPr lang="en-US" altLang="ko-KR">
                          <a:latin typeface="HY견고딕"/>
                          <a:ea typeface="HY견고딕"/>
                        </a:rPr>
                        <a:t>+</a:t>
                      </a:r>
                      <a:r>
                        <a:rPr lang="ko-KR" altLang="en-US">
                          <a:latin typeface="HY견고딕"/>
                          <a:ea typeface="HY견고딕"/>
                        </a:rPr>
                        <a:t>씨마진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70㎖ + 100g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물 </a:t>
                      </a:r>
                      <a:r>
                        <a:rPr lang="en-US" altLang="ko-KR">
                          <a:latin typeface="HY견고딕"/>
                          <a:ea typeface="HY견고딕"/>
                        </a:rPr>
                        <a:t>200L</a:t>
                      </a:r>
                      <a:r>
                        <a:rPr lang="ko-KR" altLang="en-US">
                          <a:latin typeface="HY견고딕"/>
                          <a:ea typeface="HY견고딕"/>
                        </a:rPr>
                        <a:t>에 풀어서 전면살포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파종후 </a:t>
                      </a:r>
                      <a:r>
                        <a:rPr lang="en-US" altLang="ko-KR">
                          <a:latin typeface="HY견고딕"/>
                          <a:ea typeface="HY견고딕"/>
                        </a:rPr>
                        <a:t>3~5</a:t>
                      </a:r>
                      <a:r>
                        <a:rPr lang="ko-KR" altLang="en-US">
                          <a:latin typeface="HY견고딕"/>
                          <a:ea typeface="HY견고딕"/>
                        </a:rPr>
                        <a:t>일 이내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97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스톰프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5,000㎖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HY견고딕"/>
                          <a:ea typeface="HY견고딕"/>
                        </a:rPr>
                        <a:t>〃</a:t>
                      </a:r>
                      <a:endParaRPr lang="ko-KR" altLang="en-US">
                        <a:latin typeface="HY견고딕"/>
                        <a:ea typeface="HY견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HY견고딕"/>
                          <a:ea typeface="HY견고딕"/>
                        </a:rPr>
                        <a:t>파종후 </a:t>
                      </a:r>
                      <a:r>
                        <a:rPr lang="en-US" altLang="ko-KR">
                          <a:latin typeface="HY견고딕"/>
                          <a:ea typeface="HY견고딕"/>
                        </a:rPr>
                        <a:t>3~</a:t>
                      </a:r>
                      <a:r>
                        <a:rPr lang="ko-KR" altLang="en-US">
                          <a:latin typeface="HY견고딕"/>
                          <a:ea typeface="HY견고딕"/>
                        </a:rPr>
                        <a:t>발아직후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963" name="직사각형 8"/>
          <p:cNvSpPr>
            <a:spLocks noChangeArrowheads="1"/>
          </p:cNvSpPr>
          <p:nvPr/>
        </p:nvSpPr>
        <p:spPr>
          <a:xfrm>
            <a:off x="467544" y="3501008"/>
            <a:ext cx="8320087" cy="49758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/>
              <a:buChar char="ü"/>
              <a:defRPr lang="ko-KR" altLang="en-US"/>
            </a:pPr>
            <a:r>
              <a:rPr lang="ko-KR" altLang="en-US" sz="1800">
                <a:solidFill>
                  <a:schemeClr val="accent2"/>
                </a:solidFill>
                <a:latin typeface="HY견고딕"/>
                <a:ea typeface="HY견고딕"/>
              </a:rPr>
              <a:t>주의할 점 </a:t>
            </a:r>
            <a:r>
              <a:rPr lang="en-US" altLang="ko-KR" sz="1800">
                <a:solidFill>
                  <a:schemeClr val="accent2"/>
                </a:solidFill>
                <a:latin typeface="HY견고딕"/>
                <a:ea typeface="HY견고딕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토양이 너무 건조하거나 </a:t>
            </a:r>
            <a:r>
              <a:rPr lang="ko-KR" altLang="en-US" sz="1800">
                <a:solidFill>
                  <a:schemeClr val="accent2"/>
                </a:solidFill>
                <a:latin typeface="HY견고딕"/>
                <a:ea typeface="HY견고딕"/>
              </a:rPr>
              <a:t>토양수분이 너무 많을 때를 피해야 함</a:t>
            </a:r>
          </a:p>
        </p:txBody>
      </p:sp>
      <p:sp>
        <p:nvSpPr>
          <p:cNvPr id="39964" name="Rectangle 6"/>
          <p:cNvSpPr>
            <a:spLocks noChangeArrowheads="1"/>
          </p:cNvSpPr>
          <p:nvPr/>
        </p:nvSpPr>
        <p:spPr>
          <a:xfrm>
            <a:off x="467544" y="4581128"/>
            <a:ext cx="7704137" cy="1873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marL="447675" indent="-447675" algn="just">
              <a:spcBef>
                <a:spcPct val="6000"/>
              </a:spcBef>
              <a:buClr>
                <a:schemeClr val="hlink"/>
              </a:buClr>
              <a:buSzPct val="70000"/>
              <a:defRPr lang="ko-KR" altLang="en-US"/>
            </a:pPr>
            <a:r>
              <a:rPr lang="en-US" altLang="ko-KR" sz="1800" dirty="0">
                <a:solidFill>
                  <a:schemeClr val="tx1"/>
                </a:solidFill>
                <a:latin typeface="HY견고딕"/>
                <a:ea typeface="HY견고딕"/>
              </a:rPr>
              <a:t> ○ </a:t>
            </a:r>
            <a:r>
              <a:rPr lang="ko-KR" altLang="en-US" sz="1800" dirty="0" err="1">
                <a:solidFill>
                  <a:schemeClr val="tx1"/>
                </a:solidFill>
                <a:latin typeface="HY견고딕"/>
                <a:ea typeface="HY견고딕"/>
              </a:rPr>
              <a:t>선택성</a:t>
            </a:r>
            <a:r>
              <a:rPr lang="ko-KR" altLang="en-US" sz="1800" dirty="0">
                <a:solidFill>
                  <a:schemeClr val="tx1"/>
                </a:solidFill>
                <a:latin typeface="HY견고딕"/>
                <a:ea typeface="HY견고딕"/>
              </a:rPr>
              <a:t> 제초제 </a:t>
            </a:r>
            <a:r>
              <a:rPr lang="en-US" altLang="ko-KR" sz="1800" dirty="0">
                <a:solidFill>
                  <a:schemeClr val="tx1"/>
                </a:solidFill>
                <a:latin typeface="HY견고딕"/>
                <a:ea typeface="HY견고딕"/>
              </a:rPr>
              <a:t>: </a:t>
            </a:r>
            <a:r>
              <a:rPr lang="ko-KR" altLang="en-US" sz="1800" dirty="0" err="1">
                <a:solidFill>
                  <a:schemeClr val="accent2"/>
                </a:solidFill>
                <a:latin typeface="HY견고딕"/>
                <a:ea typeface="HY견고딕"/>
              </a:rPr>
              <a:t>니코설퓨론</a:t>
            </a:r>
            <a:r>
              <a:rPr lang="en-US" altLang="ko-KR" sz="1800" dirty="0">
                <a:solidFill>
                  <a:schemeClr val="accent2"/>
                </a:solidFill>
                <a:latin typeface="HY견고딕"/>
                <a:ea typeface="HY견고딕"/>
              </a:rPr>
              <a:t>(</a:t>
            </a:r>
            <a:r>
              <a:rPr lang="ko-KR" altLang="en-US" sz="1800" dirty="0" err="1">
                <a:solidFill>
                  <a:schemeClr val="accent2"/>
                </a:solidFill>
                <a:latin typeface="HY견고딕"/>
                <a:ea typeface="HY견고딕"/>
              </a:rPr>
              <a:t>원호프</a:t>
            </a:r>
            <a:r>
              <a:rPr lang="en-US" altLang="ko-KR" sz="1800" dirty="0">
                <a:solidFill>
                  <a:schemeClr val="accent2"/>
                </a:solidFill>
                <a:latin typeface="HY견고딕"/>
                <a:ea typeface="HY견고딕"/>
              </a:rPr>
              <a:t>)</a:t>
            </a:r>
            <a:r>
              <a:rPr lang="ko-KR" altLang="en-US" sz="1800" dirty="0">
                <a:solidFill>
                  <a:schemeClr val="accent2"/>
                </a:solidFill>
                <a:latin typeface="HY견고딕"/>
                <a:ea typeface="HY견고딕"/>
              </a:rPr>
              <a:t> 액상 </a:t>
            </a:r>
            <a:r>
              <a:rPr lang="ko-KR" altLang="en-US" sz="1800" dirty="0" err="1">
                <a:solidFill>
                  <a:schemeClr val="accent2"/>
                </a:solidFill>
                <a:latin typeface="HY견고딕"/>
                <a:ea typeface="HY견고딕"/>
              </a:rPr>
              <a:t>수화제</a:t>
            </a:r>
            <a:r>
              <a:rPr lang="en-US" altLang="ko-KR" sz="1800" dirty="0">
                <a:solidFill>
                  <a:schemeClr val="accent2"/>
                </a:solidFill>
                <a:latin typeface="HY견고딕"/>
                <a:ea typeface="HY견고딕"/>
              </a:rPr>
              <a:t>, </a:t>
            </a:r>
            <a:r>
              <a:rPr lang="ko-KR" altLang="en-US" sz="1800" dirty="0" err="1">
                <a:solidFill>
                  <a:schemeClr val="accent2"/>
                </a:solidFill>
                <a:latin typeface="HY견고딕"/>
                <a:ea typeface="HY견고딕"/>
              </a:rPr>
              <a:t>벤타존</a:t>
            </a:r>
            <a:r>
              <a:rPr lang="ko-KR" altLang="en-US" sz="1800" dirty="0">
                <a:solidFill>
                  <a:schemeClr val="accent2"/>
                </a:solidFill>
                <a:latin typeface="HY견고딕"/>
                <a:ea typeface="HY견고딕"/>
              </a:rPr>
              <a:t> </a:t>
            </a:r>
            <a:r>
              <a:rPr lang="ko-KR" altLang="en-US" sz="1800" dirty="0" err="1">
                <a:solidFill>
                  <a:schemeClr val="accent2"/>
                </a:solidFill>
                <a:latin typeface="HY견고딕"/>
                <a:ea typeface="HY견고딕"/>
              </a:rPr>
              <a:t>액제</a:t>
            </a:r>
            <a:r>
              <a:rPr lang="ko-KR" altLang="en-US" sz="1800" dirty="0">
                <a:solidFill>
                  <a:schemeClr val="accent2"/>
                </a:solidFill>
                <a:latin typeface="HY견고딕"/>
                <a:ea typeface="HY견고딕"/>
              </a:rPr>
              <a:t> </a:t>
            </a:r>
          </a:p>
          <a:p>
            <a:pPr marL="447675" indent="-447675" algn="just">
              <a:spcBef>
                <a:spcPct val="28000"/>
              </a:spcBef>
              <a:buClr>
                <a:schemeClr val="hlink"/>
              </a:buClr>
              <a:buSzPct val="70000"/>
              <a:buFont typeface="mn-ea"/>
              <a:buNone/>
              <a:defRPr lang="ko-KR" altLang="en-US"/>
            </a:pPr>
            <a:r>
              <a:rPr lang="ko-KR" altLang="en-US" sz="1800" dirty="0">
                <a:solidFill>
                  <a:schemeClr val="tx1"/>
                </a:solidFill>
                <a:latin typeface="HY견고딕"/>
                <a:ea typeface="HY견고딕"/>
              </a:rPr>
              <a:t>    </a:t>
            </a:r>
            <a:r>
              <a:rPr lang="en-US" altLang="ko-KR" sz="1800" dirty="0">
                <a:solidFill>
                  <a:schemeClr val="tx1"/>
                </a:solidFill>
                <a:latin typeface="HY견고딕"/>
                <a:ea typeface="HY견고딕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HY견고딕"/>
                <a:ea typeface="HY견고딕"/>
              </a:rPr>
              <a:t>품종에 따른 반응 차이 심하므로 신중 </a:t>
            </a:r>
          </a:p>
          <a:p>
            <a:pPr marL="447675" indent="-447675" algn="just">
              <a:spcBef>
                <a:spcPct val="28000"/>
              </a:spcBef>
              <a:buClr>
                <a:schemeClr val="hlink"/>
              </a:buClr>
              <a:buSzPct val="70000"/>
              <a:buFont typeface="mn-ea"/>
              <a:buNone/>
              <a:defRPr lang="ko-KR" altLang="en-US"/>
            </a:pPr>
            <a:r>
              <a:rPr lang="ko-KR" altLang="en-US" sz="1800" dirty="0">
                <a:latin typeface="HY견고딕"/>
                <a:ea typeface="HY견고딕"/>
              </a:rPr>
              <a:t>    </a:t>
            </a:r>
            <a:r>
              <a:rPr lang="en-US" altLang="ko-KR" sz="1800" dirty="0">
                <a:solidFill>
                  <a:schemeClr val="tx1"/>
                </a:solidFill>
                <a:latin typeface="HY견고딕"/>
                <a:ea typeface="HY견고딕"/>
              </a:rPr>
              <a:t>-</a:t>
            </a:r>
            <a:r>
              <a:rPr lang="en-US" altLang="ko-KR" sz="1800" dirty="0">
                <a:latin typeface="HY견고딕"/>
                <a:ea typeface="HY견고딕"/>
              </a:rPr>
              <a:t> </a:t>
            </a:r>
            <a:r>
              <a:rPr lang="ko-KR" altLang="en-US" sz="1800" dirty="0" err="1">
                <a:latin typeface="HY견고딕"/>
                <a:ea typeface="HY견고딕"/>
              </a:rPr>
              <a:t>광엽잡초</a:t>
            </a:r>
            <a:r>
              <a:rPr lang="ko-KR" altLang="en-US" sz="1800" dirty="0">
                <a:latin typeface="HY견고딕"/>
                <a:ea typeface="HY견고딕"/>
              </a:rPr>
              <a:t> </a:t>
            </a:r>
            <a:r>
              <a:rPr lang="en-US" altLang="ko-KR" sz="1800" dirty="0">
                <a:solidFill>
                  <a:srgbClr val="C00000"/>
                </a:solidFill>
                <a:latin typeface="HY견고딕"/>
                <a:ea typeface="HY견고딕"/>
              </a:rPr>
              <a:t>3~5</a:t>
            </a:r>
            <a:r>
              <a:rPr lang="ko-KR" altLang="en-US" sz="1800" dirty="0">
                <a:solidFill>
                  <a:srgbClr val="C00000"/>
                </a:solidFill>
                <a:latin typeface="HY견고딕"/>
                <a:ea typeface="HY견고딕"/>
              </a:rPr>
              <a:t>엽기 </a:t>
            </a:r>
            <a:r>
              <a:rPr lang="ko-KR" altLang="en-US" sz="1800" dirty="0">
                <a:solidFill>
                  <a:schemeClr val="accent2"/>
                </a:solidFill>
                <a:latin typeface="HY견고딕"/>
                <a:ea typeface="HY견고딕"/>
              </a:rPr>
              <a:t>경엽처리</a:t>
            </a:r>
            <a:r>
              <a:rPr lang="en-US" altLang="ko-KR" sz="1800" dirty="0">
                <a:solidFill>
                  <a:schemeClr val="tx1"/>
                </a:solidFill>
                <a:latin typeface="HY견고딕"/>
                <a:ea typeface="HY견고딕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HY견고딕"/>
                <a:ea typeface="HY견고딕"/>
              </a:rPr>
              <a:t>권장 시기 외 살포 절대 금지</a:t>
            </a:r>
            <a:r>
              <a:rPr lang="en-US" altLang="ko-KR" sz="1800" dirty="0">
                <a:solidFill>
                  <a:schemeClr val="tx1"/>
                </a:solidFill>
                <a:latin typeface="HY견고딕"/>
                <a:ea typeface="HY견고딕"/>
              </a:rPr>
              <a:t>)</a:t>
            </a:r>
          </a:p>
          <a:p>
            <a:pPr marL="447675" indent="-447675" algn="just">
              <a:spcBef>
                <a:spcPct val="28000"/>
              </a:spcBef>
              <a:buClr>
                <a:schemeClr val="hlink"/>
              </a:buClr>
              <a:buSzPct val="70000"/>
              <a:buFont typeface="mn-ea"/>
              <a:buNone/>
              <a:defRPr lang="ko-KR" altLang="en-US"/>
            </a:pPr>
            <a:r>
              <a:rPr lang="en-US" altLang="ko-KR" sz="1800" dirty="0">
                <a:solidFill>
                  <a:schemeClr val="tx1"/>
                </a:solidFill>
                <a:latin typeface="HY견고딕"/>
                <a:ea typeface="HY견고딕"/>
              </a:rPr>
              <a:t> ○ </a:t>
            </a:r>
            <a:r>
              <a:rPr lang="ko-KR" altLang="en-US" sz="1800" dirty="0">
                <a:solidFill>
                  <a:schemeClr val="tx1"/>
                </a:solidFill>
                <a:latin typeface="HY견고딕"/>
                <a:ea typeface="HY견고딕"/>
              </a:rPr>
              <a:t>비선택성 제초제</a:t>
            </a:r>
          </a:p>
          <a:p>
            <a:pPr marL="447675" indent="-447675" algn="just">
              <a:spcBef>
                <a:spcPct val="28000"/>
              </a:spcBef>
              <a:buClr>
                <a:schemeClr val="hlink"/>
              </a:buClr>
              <a:buSzPct val="70000"/>
              <a:buFont typeface="mn-ea"/>
              <a:buNone/>
              <a:defRPr lang="ko-KR" altLang="en-US"/>
            </a:pPr>
            <a:r>
              <a:rPr lang="ko-KR" altLang="en-US" sz="1800" dirty="0">
                <a:solidFill>
                  <a:schemeClr val="tx1"/>
                </a:solidFill>
                <a:latin typeface="HY견고딕"/>
                <a:ea typeface="HY견고딕"/>
              </a:rPr>
              <a:t>    </a:t>
            </a:r>
            <a:r>
              <a:rPr lang="en-US" altLang="ko-KR" sz="1800" dirty="0">
                <a:solidFill>
                  <a:schemeClr val="tx1"/>
                </a:solidFill>
                <a:latin typeface="HY견고딕"/>
                <a:ea typeface="HY견고딕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HY견고딕"/>
                <a:ea typeface="HY견고딕"/>
              </a:rPr>
              <a:t>옥수수에 닿지 않게 조심</a:t>
            </a:r>
          </a:p>
        </p:txBody>
      </p:sp>
      <p:sp>
        <p:nvSpPr>
          <p:cNvPr id="39965" name="Rectangle 8"/>
          <p:cNvSpPr>
            <a:spLocks noChangeArrowheads="1"/>
          </p:cNvSpPr>
          <p:nvPr/>
        </p:nvSpPr>
        <p:spPr>
          <a:xfrm>
            <a:off x="395536" y="4077072"/>
            <a:ext cx="3998912" cy="44539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/>
              <a:buChar char="q"/>
              <a:defRPr lang="ko-KR" altLang="en-US"/>
            </a:pPr>
            <a:r>
              <a:rPr lang="en-US" altLang="ko-KR" sz="2400">
                <a:solidFill>
                  <a:schemeClr val="tx1"/>
                </a:solidFill>
                <a:latin typeface="휴먼옛체"/>
                <a:ea typeface="휴먼옛체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휴먼옛체"/>
                <a:ea typeface="휴먼옛체"/>
              </a:rPr>
              <a:t>중기 제초제 사용법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7544" y="620688"/>
            <a:ext cx="2448272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잡초방제</a:t>
            </a:r>
            <a:endParaRPr lang="ko-KR" altLang="en-US" sz="280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00189"/>
            <a:ext cx="9144000" cy="3857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4147" name="내용 개체 틀 2"/>
          <p:cNvSpPr>
            <a:spLocks noGrp="1"/>
          </p:cNvSpPr>
          <p:nvPr>
            <p:ph idx="1"/>
          </p:nvPr>
        </p:nvSpPr>
        <p:spPr>
          <a:xfrm>
            <a:off x="457200" y="2593076"/>
            <a:ext cx="8229600" cy="3394472"/>
          </a:xfr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en-US" altLang="ko-KR" sz="4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ko-KR" altLang="en-US" sz="4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숨소리</a:t>
            </a:r>
            <a:endParaRPr lang="en-US" altLang="ko-KR" sz="4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20942780">
            <a:off x="1765765" y="2100173"/>
            <a:ext cx="2497800" cy="1286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763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붓" pitchFamily="66" charset="-127"/>
                <a:ea typeface="나눔손글씨 붓" pitchFamily="66" charset="-127"/>
                <a:cs typeface="+mn-cs"/>
              </a:rPr>
              <a:t>정답</a:t>
            </a:r>
            <a:r>
              <a:rPr kumimoji="0" lang="en-US" altLang="ko-KR" sz="7763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붓" pitchFamily="66" charset="-127"/>
                <a:ea typeface="나눔손글씨 붓" pitchFamily="66" charset="-127"/>
                <a:cs typeface="+mn-cs"/>
              </a:rPr>
              <a:t>!</a:t>
            </a:r>
            <a:endParaRPr kumimoji="0" lang="ko-KR" altLang="en-US" sz="7763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손글씨 붓" pitchFamily="66" charset="-127"/>
              <a:ea typeface="나눔손글씨 붓" pitchFamily="66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695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크기변환_IMG_1933"/>
          <p:cNvPicPr>
            <a:picLocks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4313" y="500063"/>
            <a:ext cx="2879725" cy="21605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1987" name="Picture 6" descr="크기변환_IMG_1941"/>
          <p:cNvPicPr>
            <a:picLocks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72188" y="500063"/>
            <a:ext cx="2879725" cy="21605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1988" name="Picture 8" descr="크기변환_사진 004"/>
          <p:cNvPicPr>
            <a:picLocks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43250" y="3714750"/>
            <a:ext cx="2879725" cy="216058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1989" name="그림 9" descr="DSC06365.JP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14313" y="3714750"/>
            <a:ext cx="2879725" cy="216058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1990" name="그림 8" descr="찰옥수수밭 제초작업2(양평).jp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143250" y="500063"/>
            <a:ext cx="2879725" cy="21605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1991" name="그림 8" descr="크기변환_IMG_2965.JP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072188" y="3714750"/>
            <a:ext cx="2879725" cy="21431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4"/>
          <p:cNvSpPr>
            <a:spLocks noChangeArrowheads="1"/>
          </p:cNvSpPr>
          <p:nvPr/>
        </p:nvSpPr>
        <p:spPr>
          <a:xfrm>
            <a:off x="2174875" y="-9318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43012" name="Rectangle 5"/>
          <p:cNvSpPr>
            <a:spLocks noChangeArrowheads="1"/>
          </p:cNvSpPr>
          <p:nvPr/>
        </p:nvSpPr>
        <p:spPr>
          <a:xfrm>
            <a:off x="2174875" y="77946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>
          <a:xfrm>
            <a:off x="3159125" y="-635000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43014" name="Rectangle 7"/>
          <p:cNvSpPr>
            <a:spLocks noChangeArrowheads="1"/>
          </p:cNvSpPr>
          <p:nvPr/>
        </p:nvSpPr>
        <p:spPr>
          <a:xfrm>
            <a:off x="3159125" y="74977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>
          <a:xfrm>
            <a:off x="3179763" y="-954088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43016" name="Rectangle 9"/>
          <p:cNvSpPr>
            <a:spLocks noChangeArrowheads="1"/>
          </p:cNvSpPr>
          <p:nvPr/>
        </p:nvSpPr>
        <p:spPr>
          <a:xfrm>
            <a:off x="3179763" y="7816850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43017" name="Rectangle 12"/>
          <p:cNvSpPr>
            <a:spLocks noChangeArrowheads="1"/>
          </p:cNvSpPr>
          <p:nvPr/>
        </p:nvSpPr>
        <p:spPr>
          <a:xfrm>
            <a:off x="449263" y="-4146550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43018" name="Rectangle 352"/>
          <p:cNvSpPr>
            <a:spLocks noChangeArrowheads="1"/>
          </p:cNvSpPr>
          <p:nvPr/>
        </p:nvSpPr>
        <p:spPr>
          <a:xfrm>
            <a:off x="449263" y="110077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graphicFrame>
        <p:nvGraphicFramePr>
          <p:cNvPr id="110057" name="Group 489"/>
          <p:cNvGraphicFramePr>
            <a:graphicFrameLocks noGrp="1"/>
          </p:cNvGraphicFramePr>
          <p:nvPr/>
        </p:nvGraphicFramePr>
        <p:xfrm>
          <a:off x="539552" y="1268760"/>
          <a:ext cx="7992888" cy="4371302"/>
        </p:xfrm>
        <a:graphic>
          <a:graphicData uri="http://schemas.openxmlformats.org/drawingml/2006/table">
            <a:tbl>
              <a:tblPr/>
              <a:tblGrid>
                <a:gridCol w="94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5181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구 분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피해증상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발생지역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Times New Roman"/>
                          <a:ea typeface="HY견고딕"/>
                        </a:rPr>
                        <a:t>방제대책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552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rgbClr val="0000CC"/>
                          </a:solidFill>
                          <a:latin typeface="HY견고딕"/>
                          <a:ea typeface="HY견고딕"/>
                        </a:rPr>
                        <a:t>검은줄오갈병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키가 작아지고 </a:t>
                      </a:r>
                      <a:r>
                        <a:rPr lang="ko-KR" altLang="en-US" sz="1600" b="0" i="0" dirty="0" err="1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윗잎의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 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뒷면에 </a:t>
                      </a:r>
                      <a:r>
                        <a:rPr lang="ko-KR" altLang="en-US" sz="1600" b="0" i="0" dirty="0" err="1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엽맥이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 부풀어 줄이 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나타남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. </a:t>
                      </a:r>
                      <a:r>
                        <a:rPr lang="ko-KR" altLang="en-US" sz="1600" b="0" i="0" dirty="0" err="1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애멸구가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 옮김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남부평야지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발병초기에 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이병주 제거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960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rgbClr val="0000CC"/>
                          </a:solidFill>
                          <a:latin typeface="HY견고딕"/>
                          <a:ea typeface="HY견고딕"/>
                        </a:rPr>
                        <a:t>깨씨무늬병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rgbClr val="000000"/>
                          </a:solidFill>
                          <a:latin typeface="HY견고딕"/>
                          <a:ea typeface="HY견고딕"/>
                        </a:rPr>
                        <a:t>잎에 갈색의 작은 반점으로 시작하여 타원형으로 커짐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중부</a:t>
                      </a:r>
                      <a:r>
                        <a:rPr lang="en-US" altLang="ko-KR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남부지역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고온다습조건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품종선택</a:t>
                      </a:r>
                      <a:r>
                        <a:rPr lang="en-US" altLang="ko-KR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돌려짓기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살균제로 종자처리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145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rgbClr val="0000CC"/>
                          </a:solidFill>
                          <a:latin typeface="HY견고딕"/>
                          <a:ea typeface="HY견고딕"/>
                        </a:rPr>
                        <a:t>깜부기병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이병부위가 혹처럼 부풀어 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오르며 흰색의 연한 막으로 싸임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전국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토양 및 종자전염 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연작을 피하고 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이병주 소각 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살균제로 종자처리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633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rgbClr val="0000CC"/>
                          </a:solidFill>
                          <a:latin typeface="HY견고딕"/>
                          <a:ea typeface="HY견고딕"/>
                        </a:rPr>
                        <a:t>잎집무늬 마름병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잎집 담갈색 얼룩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습기 많고 통풍이 불량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배수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,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밀식 피함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돌려짓기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HY견고딕"/>
                          <a:ea typeface="HY견고딕"/>
                        </a:rPr>
                        <a:t>질소 과용 피함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3051" name="Picture 493" descr="C:\DOCUME~1\owner\LOCALS~1\Temp\UNI00000ccc0023.gif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15816" y="5589588"/>
            <a:ext cx="1800225" cy="126841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3052" name="Picture 15" descr="preview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44008" y="5589588"/>
            <a:ext cx="1763712" cy="126841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3053" name="Picture 2" descr="C:\DOCUME~1\owner\LOCALS~1\Temp\UNI000004340017.gif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72200" y="5589588"/>
            <a:ext cx="2238375" cy="126841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9" name="직사각형 18"/>
          <p:cNvSpPr/>
          <p:nvPr/>
        </p:nvSpPr>
        <p:spPr>
          <a:xfrm>
            <a:off x="467544" y="620688"/>
            <a:ext cx="2520280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주요 병해</a:t>
            </a:r>
            <a:endParaRPr lang="ko-KR" altLang="en-US" sz="2800"/>
          </a:p>
        </p:txBody>
      </p:sp>
      <p:pic>
        <p:nvPicPr>
          <p:cNvPr id="43010" name="Picture 491" descr="C:\DOCUME~1\owner\LOCALS~1\Temp\UNI00000ccc001b.gif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39552" y="5589588"/>
            <a:ext cx="2376488" cy="126841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ChangeArrowheads="1"/>
          </p:cNvSpPr>
          <p:nvPr/>
        </p:nvSpPr>
        <p:spPr>
          <a:xfrm>
            <a:off x="2174875" y="-9318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035" name="Rectangle 6"/>
          <p:cNvSpPr>
            <a:spLocks noChangeArrowheads="1"/>
          </p:cNvSpPr>
          <p:nvPr/>
        </p:nvSpPr>
        <p:spPr>
          <a:xfrm>
            <a:off x="2174875" y="77946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036" name="Rectangle 7"/>
          <p:cNvSpPr>
            <a:spLocks noChangeArrowheads="1"/>
          </p:cNvSpPr>
          <p:nvPr/>
        </p:nvSpPr>
        <p:spPr>
          <a:xfrm>
            <a:off x="3159125" y="-635000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037" name="Rectangle 8"/>
          <p:cNvSpPr>
            <a:spLocks noChangeArrowheads="1"/>
          </p:cNvSpPr>
          <p:nvPr/>
        </p:nvSpPr>
        <p:spPr>
          <a:xfrm>
            <a:off x="3159125" y="74977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038" name="Rectangle 9"/>
          <p:cNvSpPr>
            <a:spLocks noChangeArrowheads="1"/>
          </p:cNvSpPr>
          <p:nvPr/>
        </p:nvSpPr>
        <p:spPr>
          <a:xfrm>
            <a:off x="3179763" y="-954088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039" name="Rectangle 10"/>
          <p:cNvSpPr>
            <a:spLocks noChangeArrowheads="1"/>
          </p:cNvSpPr>
          <p:nvPr/>
        </p:nvSpPr>
        <p:spPr>
          <a:xfrm>
            <a:off x="3179763" y="7816850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040" name="Rectangle 11"/>
          <p:cNvSpPr>
            <a:spLocks noChangeArrowheads="1"/>
          </p:cNvSpPr>
          <p:nvPr/>
        </p:nvSpPr>
        <p:spPr>
          <a:xfrm>
            <a:off x="449263" y="-4146550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041" name="Rectangle 12"/>
          <p:cNvSpPr>
            <a:spLocks noChangeArrowheads="1"/>
          </p:cNvSpPr>
          <p:nvPr/>
        </p:nvSpPr>
        <p:spPr>
          <a:xfrm>
            <a:off x="449263" y="110077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10605" name="Rectangle 14"/>
          <p:cNvSpPr>
            <a:spLocks noChangeArrowheads="1"/>
          </p:cNvSpPr>
          <p:nvPr/>
        </p:nvSpPr>
        <p:spPr>
          <a:xfrm>
            <a:off x="214312" y="1357312"/>
            <a:ext cx="8678167" cy="481298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Font typeface="Wingdings"/>
              <a:buChar char="Ø"/>
              <a:defRPr lang="ko-KR"/>
            </a:pPr>
            <a:r>
              <a:rPr lang="en-US" altLang="ko-KR" sz="2000" b="1" dirty="0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HY견고딕"/>
                <a:ea typeface="HY견고딕"/>
              </a:rPr>
              <a:t>병증상</a:t>
            </a:r>
          </a:p>
          <a:p>
            <a:pPr algn="just">
              <a:lnSpc>
                <a:spcPct val="120000"/>
              </a:lnSpc>
              <a:defRPr lang="ko-KR"/>
            </a:pPr>
            <a:r>
              <a:rPr lang="ko-KR" altLang="en-US" sz="1800" b="1" dirty="0">
                <a:solidFill>
                  <a:srgbClr val="000000"/>
                </a:solidFill>
              </a:rPr>
              <a:t>    </a:t>
            </a:r>
            <a:r>
              <a:rPr lang="en-US" altLang="ko-KR" sz="1800" b="1" dirty="0">
                <a:solidFill>
                  <a:srgbClr val="000000"/>
                </a:solidFill>
              </a:rPr>
              <a:t>- </a:t>
            </a: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이삭</a:t>
            </a:r>
            <a:r>
              <a:rPr lang="en-US" altLang="ko-KR" sz="1800" b="1" dirty="0">
                <a:solidFill>
                  <a:srgbClr val="000000"/>
                </a:solidFill>
                <a:latin typeface="한양신명조,한컴돋움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줄기</a:t>
            </a:r>
            <a:r>
              <a:rPr lang="en-US" altLang="ko-KR" sz="1800" b="1" dirty="0">
                <a:solidFill>
                  <a:srgbClr val="000000"/>
                </a:solidFill>
                <a:latin typeface="한양신명조,한컴돋움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잎</a:t>
            </a:r>
            <a:r>
              <a:rPr lang="en-US" altLang="ko-KR" sz="1800" b="1" dirty="0">
                <a:solidFill>
                  <a:srgbClr val="000000"/>
                </a:solidFill>
                <a:latin typeface="한양신명조,한컴돋움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그리고 드물게 뿌리에 발생</a:t>
            </a:r>
            <a:r>
              <a:rPr lang="ko-KR" altLang="en-US" sz="1800" b="1" dirty="0">
                <a:solidFill>
                  <a:srgbClr val="000000"/>
                </a:solidFill>
                <a:latin typeface="한양신명조"/>
              </a:rPr>
              <a:t> </a:t>
            </a:r>
          </a:p>
          <a:p>
            <a:pPr algn="just">
              <a:lnSpc>
                <a:spcPct val="120000"/>
              </a:lnSpc>
              <a:defRPr lang="ko-KR"/>
            </a:pP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    </a:t>
            </a:r>
            <a:r>
              <a:rPr lang="en-US" altLang="ko-KR" sz="1800" b="1" dirty="0">
                <a:solidFill>
                  <a:srgbClr val="000000"/>
                </a:solidFill>
              </a:rPr>
              <a:t>-</a:t>
            </a:r>
            <a:r>
              <a:rPr lang="en-US" altLang="ko-KR" sz="1800" b="1" dirty="0">
                <a:solidFill>
                  <a:srgbClr val="000000"/>
                </a:solidFill>
                <a:latin typeface="한양신명조,한컴돋움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병든 부위는 </a:t>
            </a:r>
            <a:r>
              <a:rPr lang="ko-KR" altLang="en-US" sz="1800" b="1" dirty="0" err="1">
                <a:solidFill>
                  <a:schemeClr val="accent2"/>
                </a:solidFill>
                <a:latin typeface="한양신명조,한컴돋움"/>
              </a:rPr>
              <a:t>이상비대하여</a:t>
            </a:r>
            <a:r>
              <a:rPr lang="ko-KR" altLang="en-US" sz="1800" b="1" dirty="0">
                <a:solidFill>
                  <a:schemeClr val="accent2"/>
                </a:solidFill>
                <a:latin typeface="한양신명조,한컴돋움"/>
              </a:rPr>
              <a:t> 혹으로 변</a:t>
            </a:r>
            <a:r>
              <a:rPr lang="ko-KR" altLang="en-US" sz="1800" b="1" dirty="0">
                <a:solidFill>
                  <a:schemeClr val="accent2"/>
                </a:solidFill>
                <a:latin typeface="한양신명조"/>
              </a:rPr>
              <a:t>함</a:t>
            </a:r>
          </a:p>
          <a:p>
            <a:pPr algn="just">
              <a:lnSpc>
                <a:spcPct val="120000"/>
              </a:lnSpc>
              <a:defRPr lang="ko-KR"/>
            </a:pPr>
            <a:r>
              <a:rPr lang="ko-KR" altLang="en-US" sz="1800" b="1" dirty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en-US" altLang="ko-KR" sz="1800" b="1" dirty="0">
                <a:solidFill>
                  <a:srgbClr val="000000"/>
                </a:solidFill>
              </a:rPr>
              <a:t>-</a:t>
            </a:r>
            <a:r>
              <a:rPr lang="en-US" altLang="ko-KR" sz="18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혹은 초기에 광택이 있는 하얀 막에 싸여 </a:t>
            </a:r>
          </a:p>
          <a:p>
            <a:pPr algn="just">
              <a:lnSpc>
                <a:spcPct val="120000"/>
              </a:lnSpc>
              <a:defRPr lang="ko-KR"/>
            </a:pPr>
            <a:r>
              <a:rPr lang="en-US" altLang="ko-KR" sz="1800" b="1" dirty="0">
                <a:solidFill>
                  <a:srgbClr val="000000"/>
                </a:solidFill>
                <a:latin typeface="한양신명조,한컴돋움"/>
              </a:rPr>
              <a:t>       </a:t>
            </a: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있으나 후에 이 막이 터지고 속에서 </a:t>
            </a:r>
            <a:r>
              <a:rPr lang="ko-KR" altLang="en-US" sz="1800" b="1" dirty="0">
                <a:solidFill>
                  <a:schemeClr val="accent2"/>
                </a:solidFill>
                <a:latin typeface="한양신명조,한컴돋움"/>
              </a:rPr>
              <a:t>검은 가루모양의 </a:t>
            </a:r>
            <a:r>
              <a:rPr lang="ko-KR" altLang="en-US" sz="1800" b="1" dirty="0" err="1">
                <a:solidFill>
                  <a:schemeClr val="accent2"/>
                </a:solidFill>
                <a:latin typeface="한양신명조,한컴돋움"/>
              </a:rPr>
              <a:t>후막포자</a:t>
            </a:r>
            <a:r>
              <a:rPr lang="ko-KR" altLang="en-US" sz="1800" b="1" dirty="0">
                <a:solidFill>
                  <a:srgbClr val="000000"/>
                </a:solidFill>
                <a:latin typeface="한양신명조"/>
              </a:rPr>
              <a:t> </a:t>
            </a:r>
          </a:p>
          <a:p>
            <a:pPr algn="just">
              <a:lnSpc>
                <a:spcPct val="120000"/>
              </a:lnSpc>
              <a:buFont typeface="Wingdings"/>
              <a:buChar char="Ø"/>
              <a:defRPr lang="ko-KR"/>
            </a:pPr>
            <a:r>
              <a:rPr lang="ko-KR" altLang="en-US" sz="2000" b="1" dirty="0">
                <a:solidFill>
                  <a:srgbClr val="000000"/>
                </a:solidFill>
                <a:latin typeface="HY견고딕"/>
                <a:ea typeface="HY견고딕"/>
              </a:rPr>
              <a:t> 발생생태 </a:t>
            </a:r>
          </a:p>
          <a:p>
            <a:pPr algn="just">
              <a:lnSpc>
                <a:spcPct val="120000"/>
              </a:lnSpc>
              <a:defRPr lang="ko-KR"/>
            </a:pPr>
            <a:r>
              <a:rPr lang="ko-KR" altLang="en-US" sz="1800" b="1" dirty="0">
                <a:solidFill>
                  <a:srgbClr val="000000"/>
                </a:solidFill>
              </a:rPr>
              <a:t>    </a:t>
            </a:r>
            <a:r>
              <a:rPr lang="en-US" altLang="ko-KR" sz="1800" b="1" dirty="0">
                <a:solidFill>
                  <a:srgbClr val="000000"/>
                </a:solidFill>
              </a:rPr>
              <a:t>- </a:t>
            </a:r>
            <a:r>
              <a:rPr lang="ko-KR" altLang="en-US" sz="1800" b="1" spc="-41" dirty="0">
                <a:solidFill>
                  <a:srgbClr val="000000"/>
                </a:solidFill>
                <a:latin typeface="한양신명조,한컴돋움"/>
              </a:rPr>
              <a:t>병원균은 병든 부위 혹은 토양 내에서 </a:t>
            </a:r>
            <a:r>
              <a:rPr lang="ko-KR" altLang="en-US" sz="1800" b="1" spc="-41" dirty="0" err="1">
                <a:solidFill>
                  <a:srgbClr val="000000"/>
                </a:solidFill>
                <a:latin typeface="한양신명조,한컴돋움"/>
              </a:rPr>
              <a:t>후막포자의</a:t>
            </a:r>
            <a:r>
              <a:rPr lang="ko-KR" altLang="en-US" sz="1800" b="1" spc="-41" dirty="0">
                <a:solidFill>
                  <a:srgbClr val="000000"/>
                </a:solidFill>
                <a:latin typeface="한양신명조,한컴돋움"/>
              </a:rPr>
              <a:t> 형태로 월동한 후 발아하여</a:t>
            </a:r>
          </a:p>
          <a:p>
            <a:pPr algn="just">
              <a:lnSpc>
                <a:spcPct val="120000"/>
              </a:lnSpc>
              <a:defRPr lang="ko-KR"/>
            </a:pP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       소생자를 형성</a:t>
            </a:r>
            <a:r>
              <a:rPr lang="en-US" altLang="ko-KR" sz="1800" b="1" dirty="0">
                <a:solidFill>
                  <a:srgbClr val="000000"/>
                </a:solidFill>
                <a:latin typeface="한양신명조,한컴돋움"/>
              </a:rPr>
              <a:t>, </a:t>
            </a:r>
            <a:r>
              <a:rPr lang="ko-KR" altLang="en-US" sz="1800" b="1" dirty="0" err="1">
                <a:solidFill>
                  <a:schemeClr val="accent2"/>
                </a:solidFill>
                <a:latin typeface="한양신명조,한컴돋움"/>
              </a:rPr>
              <a:t>후막포자는</a:t>
            </a:r>
            <a:r>
              <a:rPr lang="ko-KR" altLang="en-US" sz="1800" b="1" dirty="0">
                <a:solidFill>
                  <a:schemeClr val="accent2"/>
                </a:solidFill>
                <a:latin typeface="한양신명조,한컴돋움"/>
              </a:rPr>
              <a:t> </a:t>
            </a:r>
            <a:r>
              <a:rPr lang="en-US" altLang="ko-KR" sz="1800" b="1" dirty="0">
                <a:solidFill>
                  <a:schemeClr val="accent2"/>
                </a:solidFill>
                <a:latin typeface="한양신명조,한컴돋움"/>
              </a:rPr>
              <a:t>5~7</a:t>
            </a:r>
            <a:r>
              <a:rPr lang="ko-KR" altLang="en-US" sz="1800" b="1" dirty="0">
                <a:solidFill>
                  <a:schemeClr val="accent2"/>
                </a:solidFill>
                <a:latin typeface="한양신명조,한컴돋움"/>
              </a:rPr>
              <a:t>년 이상 생존</a:t>
            </a:r>
            <a:r>
              <a:rPr lang="ko-KR" altLang="en-US" sz="1800" b="1" dirty="0">
                <a:solidFill>
                  <a:schemeClr val="accent2"/>
                </a:solidFill>
                <a:latin typeface="한양신명조"/>
              </a:rPr>
              <a:t> </a:t>
            </a:r>
          </a:p>
          <a:p>
            <a:pPr algn="just">
              <a:lnSpc>
                <a:spcPct val="120000"/>
              </a:lnSpc>
              <a:defRPr lang="ko-KR"/>
            </a:pP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    </a:t>
            </a:r>
            <a:r>
              <a:rPr lang="en-US" altLang="ko-KR" sz="1800" b="1" dirty="0">
                <a:solidFill>
                  <a:srgbClr val="000000"/>
                </a:solidFill>
              </a:rPr>
              <a:t>-</a:t>
            </a:r>
            <a:r>
              <a:rPr lang="en-US" altLang="ko-KR" sz="1800" b="1" dirty="0">
                <a:solidFill>
                  <a:srgbClr val="000000"/>
                </a:solidFill>
                <a:latin typeface="한양신명조,한컴돋움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소생자는 바람에 날아가 옥수수식물체에 부착하게 되면 균사를 내어 연약한</a:t>
            </a:r>
          </a:p>
          <a:p>
            <a:pPr algn="just">
              <a:lnSpc>
                <a:spcPct val="120000"/>
              </a:lnSpc>
              <a:defRPr lang="ko-KR"/>
            </a:pP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       조직을 뚫고 식물체내에 침입</a:t>
            </a:r>
            <a:r>
              <a:rPr lang="ko-KR" altLang="en-US" sz="1800" b="1" dirty="0">
                <a:solidFill>
                  <a:srgbClr val="000000"/>
                </a:solidFill>
                <a:latin typeface="한양신명조"/>
              </a:rPr>
              <a:t> </a:t>
            </a:r>
          </a:p>
          <a:p>
            <a:pPr algn="just" eaLnBrk="0" latinLnBrk="0" hangingPunct="0">
              <a:lnSpc>
                <a:spcPct val="120000"/>
              </a:lnSpc>
              <a:buFont typeface="Wingdings"/>
              <a:buChar char="Ø"/>
              <a:defRPr lang="ko-KR"/>
            </a:pPr>
            <a:r>
              <a:rPr lang="ko-KR" altLang="en-US" sz="2000" b="1" dirty="0">
                <a:solidFill>
                  <a:srgbClr val="000000"/>
                </a:solidFill>
                <a:latin typeface="HY견고딕"/>
                <a:ea typeface="HY견고딕"/>
              </a:rPr>
              <a:t> 방제방법 </a:t>
            </a:r>
          </a:p>
          <a:p>
            <a:pPr algn="just" eaLnBrk="0" latinLnBrk="0" hangingPunct="0">
              <a:lnSpc>
                <a:spcPct val="120000"/>
              </a:lnSpc>
              <a:defRPr lang="ko-KR"/>
            </a:pP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    </a:t>
            </a:r>
            <a:r>
              <a:rPr lang="en-US" altLang="ko-KR" sz="1800" b="1" dirty="0">
                <a:solidFill>
                  <a:srgbClr val="000000"/>
                </a:solidFill>
              </a:rPr>
              <a:t>-</a:t>
            </a:r>
            <a:r>
              <a:rPr lang="en-US" altLang="ko-KR" sz="1800" b="1" dirty="0">
                <a:solidFill>
                  <a:srgbClr val="000000"/>
                </a:solidFill>
                <a:latin typeface="한양신명조,한컴돋움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깜부기병에 잘 걸리지 않는 품종을 선택</a:t>
            </a:r>
            <a:r>
              <a:rPr lang="ko-KR" altLang="en-US" sz="1800" b="1" dirty="0">
                <a:solidFill>
                  <a:srgbClr val="000000"/>
                </a:solidFill>
                <a:latin typeface="한양신명조"/>
              </a:rPr>
              <a:t> </a:t>
            </a:r>
          </a:p>
          <a:p>
            <a:pPr algn="just" eaLnBrk="0" latinLnBrk="0" hangingPunct="0">
              <a:lnSpc>
                <a:spcPct val="120000"/>
              </a:lnSpc>
              <a:defRPr lang="ko-KR"/>
            </a:pP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    </a:t>
            </a:r>
            <a:r>
              <a:rPr lang="en-US" altLang="ko-KR" sz="1800" b="1" dirty="0">
                <a:solidFill>
                  <a:srgbClr val="000000"/>
                </a:solidFill>
              </a:rPr>
              <a:t>- </a:t>
            </a:r>
            <a:r>
              <a:rPr lang="ko-KR" altLang="en-US" sz="1800" b="1" spc="-94" dirty="0">
                <a:solidFill>
                  <a:srgbClr val="000000"/>
                </a:solidFill>
                <a:latin typeface="한양신명조,한컴돋움"/>
              </a:rPr>
              <a:t>건전한 종자를 소독하여 심고 </a:t>
            </a:r>
            <a:r>
              <a:rPr lang="ko-KR" altLang="en-US" sz="1800" b="1" spc="-94" dirty="0">
                <a:solidFill>
                  <a:schemeClr val="accent2"/>
                </a:solidFill>
                <a:latin typeface="한양신명조,한컴돋움"/>
              </a:rPr>
              <a:t>종자소독</a:t>
            </a:r>
            <a:r>
              <a:rPr lang="ko-KR" altLang="en-US" sz="1800" b="1" spc="-94" dirty="0">
                <a:solidFill>
                  <a:srgbClr val="000000"/>
                </a:solidFill>
                <a:latin typeface="한양신명조,한컴돋움"/>
              </a:rPr>
              <a:t>은 </a:t>
            </a:r>
            <a:r>
              <a:rPr lang="ko-KR" altLang="en-US" sz="1800" b="1" spc="-94" dirty="0" err="1">
                <a:solidFill>
                  <a:srgbClr val="000000"/>
                </a:solidFill>
                <a:latin typeface="한양신명조,한컴돋움"/>
              </a:rPr>
              <a:t>베노람수화제로</a:t>
            </a:r>
            <a:r>
              <a:rPr lang="ko-KR" altLang="en-US" sz="1800" b="1" spc="-94" dirty="0">
                <a:solidFill>
                  <a:srgbClr val="000000"/>
                </a:solidFill>
                <a:latin typeface="한양신명조,한컴돋움"/>
              </a:rPr>
              <a:t> 처리</a:t>
            </a:r>
            <a:r>
              <a:rPr lang="ko-KR" altLang="en-US" sz="1800" b="1" spc="-94" dirty="0">
                <a:solidFill>
                  <a:srgbClr val="000000"/>
                </a:solidFill>
                <a:latin typeface="한양신명조"/>
              </a:rPr>
              <a:t> </a:t>
            </a:r>
          </a:p>
          <a:p>
            <a:pPr algn="just" eaLnBrk="0" latinLnBrk="0" hangingPunct="0">
              <a:lnSpc>
                <a:spcPct val="120000"/>
              </a:lnSpc>
              <a:defRPr lang="ko-KR"/>
            </a:pPr>
            <a:r>
              <a:rPr lang="ko-KR" altLang="en-US" sz="1800" b="1" dirty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en-US" altLang="ko-KR" sz="1800" b="1" dirty="0">
                <a:solidFill>
                  <a:srgbClr val="000000"/>
                </a:solidFill>
              </a:rPr>
              <a:t>-</a:t>
            </a:r>
            <a:r>
              <a:rPr lang="en-US" altLang="ko-KR" sz="1800" b="1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한양신명조"/>
              </a:rPr>
              <a:t>발병이 심한 밭은 </a:t>
            </a:r>
            <a:r>
              <a:rPr lang="ko-KR" altLang="en-US" sz="1800" b="1" dirty="0">
                <a:solidFill>
                  <a:schemeClr val="accent2"/>
                </a:solidFill>
                <a:latin typeface="한양신명조"/>
              </a:rPr>
              <a:t>연작을 피하고</a:t>
            </a:r>
            <a:r>
              <a:rPr lang="en-US" altLang="ko-KR" sz="1800" b="1" dirty="0">
                <a:solidFill>
                  <a:srgbClr val="000000"/>
                </a:solidFill>
                <a:latin typeface="한양신명조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한양신명조,한컴돋움"/>
              </a:rPr>
              <a:t>병든 식물체는 </a:t>
            </a:r>
            <a:r>
              <a:rPr lang="ko-KR" altLang="en-US" sz="1800" b="1" dirty="0">
                <a:solidFill>
                  <a:schemeClr val="accent2"/>
                </a:solidFill>
                <a:latin typeface="한양신명조,한컴돋움"/>
              </a:rPr>
              <a:t>일찍 제거하여</a:t>
            </a:r>
            <a:r>
              <a:rPr lang="ko-KR" altLang="en-US" sz="1800" b="1" dirty="0">
                <a:solidFill>
                  <a:schemeClr val="accent2"/>
                </a:solidFill>
                <a:latin typeface="한양신명조"/>
              </a:rPr>
              <a:t> 소각</a:t>
            </a:r>
          </a:p>
        </p:txBody>
      </p:sp>
      <p:sp>
        <p:nvSpPr>
          <p:cNvPr id="44043" name="Rectangle 14"/>
          <p:cNvSpPr>
            <a:spLocks noChangeArrowheads="1"/>
          </p:cNvSpPr>
          <p:nvPr/>
        </p:nvSpPr>
        <p:spPr>
          <a:xfrm>
            <a:off x="611188" y="563563"/>
            <a:ext cx="2033587" cy="51085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 typeface="Wingdings"/>
              <a:buChar char="q"/>
              <a:defRPr lang="ko-KR" altLang="en-US"/>
            </a:pPr>
            <a:r>
              <a:rPr lang="en-US" altLang="ko-KR" sz="2800">
                <a:latin typeface="HY견고딕"/>
                <a:ea typeface="HY견고딕"/>
              </a:rPr>
              <a:t> </a:t>
            </a:r>
            <a:r>
              <a:rPr lang="ko-KR" altLang="en-US" sz="2800">
                <a:latin typeface="HY견고딕"/>
                <a:ea typeface="HY견고딕"/>
              </a:rPr>
              <a:t>깜부기병</a:t>
            </a:r>
          </a:p>
        </p:txBody>
      </p:sp>
      <p:pic>
        <p:nvPicPr>
          <p:cNvPr id="44044" name="Picture 15" descr="preview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64163" y="0"/>
            <a:ext cx="3779837" cy="2678113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 descr="크기변환_DSC02717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219700" y="3573463"/>
            <a:ext cx="2663825" cy="27352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5059" name="Picture 5" descr="UNI00000e84000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1188" y="476250"/>
            <a:ext cx="3744912" cy="28067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5061" name="Picture 7" descr="깜부기병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00563" y="476250"/>
            <a:ext cx="4176712" cy="2794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5064" name="Picture 10" descr="크기변환_DSC05162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4213" y="3573463"/>
            <a:ext cx="3671887" cy="275431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56" descr="C:\DOCUME~1\owner\LOCALS~1\Temp\UNI00000ccc002b.gif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16463" y="4479925"/>
            <a:ext cx="2055812" cy="1511300"/>
          </a:xfrm>
          <a:prstGeom prst="rect">
            <a:avLst/>
          </a:prstGeom>
          <a:noFill/>
          <a:ln w="9525">
            <a:noFill/>
            <a:miter/>
          </a:ln>
        </p:spPr>
      </p:pic>
      <p:graphicFrame>
        <p:nvGraphicFramePr>
          <p:cNvPr id="38948" name="Group 36"/>
          <p:cNvGraphicFramePr>
            <a:graphicFrameLocks noGrp="1"/>
          </p:cNvGraphicFramePr>
          <p:nvPr/>
        </p:nvGraphicFramePr>
        <p:xfrm>
          <a:off x="395288" y="1481138"/>
          <a:ext cx="8496945" cy="2740507"/>
        </p:xfrm>
        <a:graphic>
          <a:graphicData uri="http://schemas.openxmlformats.org/drawingml/2006/table">
            <a:tbl>
              <a:tblPr/>
              <a:tblGrid>
                <a:gridCol w="114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9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071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 분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피해증상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발생지역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방제대책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643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rgbClr val="003399"/>
                          </a:solidFill>
                          <a:latin typeface="맑은 고딕"/>
                          <a:ea typeface="맑은 고딕"/>
                        </a:rPr>
                        <a:t>조명나방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잎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줄기 및 이삭에 피해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 국 </a:t>
                      </a:r>
                    </a:p>
                    <a:p>
                      <a:pPr marL="0" lvl="0" indent="0" algn="just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화기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(6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월 중순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  <a:p>
                      <a:pPr marL="0" lvl="0" indent="0" algn="just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화기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(7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월 하순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살충제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카보입제 살포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5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rgbClr val="003399"/>
                          </a:solidFill>
                          <a:latin typeface="맑은 고딕"/>
                          <a:ea typeface="맑은 고딕"/>
                        </a:rPr>
                        <a:t>멸강충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집단적으로 발생</a:t>
                      </a:r>
                    </a:p>
                    <a:p>
                      <a:pPr marL="0" lvl="0" indent="0" algn="just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잎과 줄기에 피해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전국</a:t>
                      </a:r>
                    </a:p>
                    <a:p>
                      <a:pPr marL="0" lvl="0" indent="0" algn="just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월상순∼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월상순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살충제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파프유제 살포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613"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rgbClr val="003399"/>
                          </a:solidFill>
                          <a:latin typeface="맑은 고딕"/>
                          <a:ea typeface="맑은 고딕"/>
                        </a:rPr>
                        <a:t>거세미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생육초기 옥수수 줄기의 밑부분에 피해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토양처리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지오릭스 분제</a:t>
                      </a:r>
                      <a:r>
                        <a:rPr lang="en-US" altLang="ko-KR" sz="1600" b="1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5919" name="Picture 58" descr="C:\DOCUME~1\owner\LOCALS~1\Temp\UNI00000ccc0033.gif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555875" y="4479925"/>
            <a:ext cx="2114550" cy="15192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65920" name="Rectangle 13"/>
          <p:cNvSpPr>
            <a:spLocks noChangeArrowheads="1"/>
          </p:cNvSpPr>
          <p:nvPr/>
        </p:nvSpPr>
        <p:spPr>
          <a:xfrm>
            <a:off x="250825" y="5919788"/>
            <a:ext cx="8642350" cy="4505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</a:rPr>
              <a:t>조명나방 피해 </a:t>
            </a:r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</a:rPr>
              <a:t>이삭</a:t>
            </a:r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</a:rPr>
              <a:t>)              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</a:rPr>
              <a:t>멸강충              거세미 피해</a:t>
            </a:r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</a:rPr>
              <a:t>줄기</a:t>
            </a:r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</a:rPr>
              <a:t>)             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</a:rPr>
              <a:t>조명나방</a:t>
            </a:r>
            <a:endParaRPr lang="en-US" altLang="ko-KR" sz="16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65921" name="Picture 5" descr="크기변환_IMG_213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0825" y="4479925"/>
            <a:ext cx="2239963" cy="14509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" name="그림 10" descr="조명나방2.jp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875463" y="4479925"/>
            <a:ext cx="2089150" cy="143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 Box 4"/>
          <p:cNvSpPr txBox="1">
            <a:spLocks noChangeArrowheads="1"/>
          </p:cNvSpPr>
          <p:nvPr/>
        </p:nvSpPr>
        <p:spPr>
          <a:xfrm>
            <a:off x="825996" y="94968"/>
            <a:ext cx="4610100" cy="4127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주요</a:t>
            </a:r>
            <a:r>
              <a:rPr lang="en-US" altLang="ko-KR" sz="2800">
                <a:solidFill>
                  <a:schemeClr val="bg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재배기술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620688"/>
            <a:ext cx="2520280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주요 충해</a:t>
            </a:r>
            <a:endParaRPr lang="ko-KR" altLang="en-US" sz="280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5" name="Picture 7" descr="크기변환_IMG_2105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2428" y="3143248"/>
            <a:ext cx="3282950" cy="33845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642" name="Picture 4" descr="크기변환_IMG_2130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9552" y="928670"/>
            <a:ext cx="4059237" cy="270668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2643" name="Picture 5" descr="크기변환_IMG_213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94106" y="3740869"/>
            <a:ext cx="4176712" cy="27844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644" name="Picture 6" descr="창닫기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397204" y="935162"/>
            <a:ext cx="4176712" cy="270986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3" descr="Untitled-1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072462" y="0"/>
            <a:ext cx="857250" cy="6429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5" name="Text Box 4"/>
          <p:cNvSpPr txBox="1">
            <a:spLocks noChangeArrowheads="1"/>
          </p:cNvSpPr>
          <p:nvPr/>
        </p:nvSpPr>
        <p:spPr>
          <a:xfrm>
            <a:off x="825996" y="94968"/>
            <a:ext cx="4610100" cy="4127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주요</a:t>
            </a:r>
            <a:r>
              <a:rPr lang="en-US" altLang="ko-KR" sz="2800">
                <a:solidFill>
                  <a:schemeClr val="bg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재배기술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>
          <a:xfrm>
            <a:off x="2174875" y="-931863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>
          <a:xfrm>
            <a:off x="2174875" y="7794625"/>
            <a:ext cx="9144000" cy="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endParaRPr lang="ko-KR" altLang="en-US"/>
          </a:p>
        </p:txBody>
      </p:sp>
      <p:sp>
        <p:nvSpPr>
          <p:cNvPr id="52230" name="직사각형 8"/>
          <p:cNvSpPr>
            <a:spLocks noChangeArrowheads="1"/>
          </p:cNvSpPr>
          <p:nvPr/>
        </p:nvSpPr>
        <p:spPr>
          <a:xfrm>
            <a:off x="500063" y="1706563"/>
            <a:ext cx="8001952" cy="474948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spcBef>
                <a:spcPct val="6000"/>
              </a:spcBef>
              <a:buFont typeface="Wingdings"/>
              <a:buChar char="q"/>
              <a:defRPr lang="ko-KR"/>
            </a:pPr>
            <a:r>
              <a:rPr lang="en-US" altLang="ko-KR" sz="2000" spc="-104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옥수수는 생육초기에 서리에 약하다 </a:t>
            </a:r>
          </a:p>
          <a:p>
            <a:pPr marL="180000">
              <a:spcBef>
                <a:spcPct val="50000"/>
              </a:spcBef>
              <a:buFont typeface="Wingdings"/>
              <a:buChar char="ü"/>
              <a:defRPr lang="ko-KR"/>
            </a:pP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1800">
                <a:solidFill>
                  <a:srgbClr val="0000CC"/>
                </a:solidFill>
                <a:latin typeface="HY견고딕"/>
                <a:ea typeface="HY견고딕"/>
              </a:rPr>
              <a:t>적기파종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평균만상일로부터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일 가량 앞서 파종 </a:t>
            </a:r>
          </a:p>
          <a:p>
            <a:pPr marL="180000">
              <a:spcBef>
                <a:spcPct val="50000"/>
              </a:spcBef>
              <a:defRPr lang="ko-KR"/>
            </a:pP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                  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평균기온이 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15℃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정도에서 파종 </a:t>
            </a:r>
          </a:p>
          <a:p>
            <a:pPr>
              <a:lnSpc>
                <a:spcPct val="150000"/>
              </a:lnSpc>
              <a:spcBef>
                <a:spcPct val="25000"/>
              </a:spcBef>
              <a:buFont typeface="Wingdings"/>
              <a:buChar char="q"/>
              <a:defRPr lang="ko-KR"/>
            </a:pPr>
            <a:r>
              <a:rPr lang="en-US" altLang="ko-KR" sz="2000" spc="-104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HY견고딕"/>
                <a:ea typeface="HY견고딕"/>
              </a:rPr>
              <a:t>냉해피해 증상</a:t>
            </a:r>
          </a:p>
          <a:p>
            <a:pPr marL="180000">
              <a:spcBef>
                <a:spcPct val="50000"/>
              </a:spcBef>
              <a:buFont typeface="Wingdings"/>
              <a:buChar char="ü"/>
              <a:defRPr lang="ko-KR"/>
            </a:pP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발아 후 초기에는 저온에 의하여 잎색이 담황색이 되고 생육이 정지되나 </a:t>
            </a:r>
          </a:p>
          <a:p>
            <a:pPr marL="180000">
              <a:spcBef>
                <a:spcPct val="50000"/>
              </a:spcBef>
              <a:defRPr lang="ko-KR"/>
            </a:pP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그 후 온도가 상승하면 회복 </a:t>
            </a:r>
          </a:p>
          <a:p>
            <a:pPr marL="180000">
              <a:spcBef>
                <a:spcPct val="50000"/>
              </a:spcBef>
              <a:buFont typeface="Wingdings"/>
              <a:buChar char="ü"/>
              <a:defRPr lang="ko-KR"/>
            </a:pP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1800">
                <a:solidFill>
                  <a:srgbClr val="0000CC"/>
                </a:solidFill>
                <a:latin typeface="HY견고딕"/>
                <a:ea typeface="HY견고딕"/>
              </a:rPr>
              <a:t>유수형성기 때</a:t>
            </a:r>
            <a:r>
              <a:rPr lang="ko-KR" altLang="en-US" sz="1800">
                <a:solidFill>
                  <a:schemeClr val="accent2"/>
                </a:solidFill>
                <a:latin typeface="HY견고딕"/>
                <a:ea typeface="HY견고딕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냉해를 받으면 피해가 커서 씨앗의 감수가 큼</a:t>
            </a:r>
          </a:p>
          <a:p>
            <a:pPr marL="180000">
              <a:spcBef>
                <a:spcPct val="50000"/>
              </a:spcBef>
              <a:defRPr lang="ko-KR"/>
            </a:pPr>
            <a:endParaRPr lang="en-US" altLang="ko-KR" sz="1800">
              <a:solidFill>
                <a:schemeClr val="tx1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spcBef>
                <a:spcPct val="25000"/>
              </a:spcBef>
              <a:buFont typeface="Wingdings"/>
              <a:buChar char="q"/>
              <a:defRPr lang="ko-KR"/>
            </a:pPr>
            <a:r>
              <a:rPr lang="en-US" altLang="ko-KR" sz="2000" spc="-104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  <a:r>
              <a:rPr lang="ko-KR" altLang="en-US" sz="2000">
                <a:solidFill>
                  <a:srgbClr val="0000CC"/>
                </a:solidFill>
                <a:latin typeface="HY견고딕"/>
                <a:ea typeface="HY견고딕"/>
              </a:rPr>
              <a:t>생장점 위치 </a:t>
            </a:r>
            <a:r>
              <a:rPr lang="en-US" altLang="ko-KR" sz="2000">
                <a:solidFill>
                  <a:schemeClr val="tx1"/>
                </a:solidFill>
                <a:latin typeface="HY견고딕"/>
                <a:ea typeface="HY견고딕"/>
              </a:rPr>
              <a:t>: </a:t>
            </a:r>
            <a:r>
              <a:rPr lang="ko-KR" altLang="en-US" sz="2000">
                <a:solidFill>
                  <a:srgbClr val="C00000"/>
                </a:solidFill>
                <a:latin typeface="HY견고딕"/>
                <a:ea typeface="HY견고딕"/>
              </a:rPr>
              <a:t>보통 </a:t>
            </a:r>
            <a:r>
              <a:rPr lang="en-US" altLang="ko-KR" sz="2000">
                <a:solidFill>
                  <a:srgbClr val="C00000"/>
                </a:solidFill>
                <a:latin typeface="HY견고딕"/>
                <a:ea typeface="HY견고딕"/>
              </a:rPr>
              <a:t>4~5</a:t>
            </a:r>
            <a:r>
              <a:rPr lang="ko-KR" altLang="en-US" sz="2000">
                <a:solidFill>
                  <a:srgbClr val="C00000"/>
                </a:solidFill>
                <a:latin typeface="HY견고딕"/>
                <a:ea typeface="HY견고딕"/>
              </a:rPr>
              <a:t>엽까지 지하위치</a:t>
            </a:r>
          </a:p>
          <a:p>
            <a:pPr marL="180000">
              <a:spcBef>
                <a:spcPct val="50000"/>
              </a:spcBef>
              <a:buFont typeface="Wingdings"/>
              <a:buChar char="ü"/>
              <a:defRPr lang="ko-KR"/>
            </a:pP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피해가 클 때에는 다시 파종하는 것이 보통이나 생장점만 살아 있다면</a:t>
            </a:r>
          </a:p>
          <a:p>
            <a:pPr marL="180000">
              <a:spcBef>
                <a:spcPct val="50000"/>
              </a:spcBef>
              <a:defRPr lang="ko-KR"/>
            </a:pP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   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기다려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(7~10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일</a:t>
            </a:r>
            <a:r>
              <a:rPr lang="en-US" altLang="ko-KR" sz="1800">
                <a:solidFill>
                  <a:schemeClr val="tx1"/>
                </a:solidFill>
                <a:latin typeface="HY견고딕"/>
                <a:ea typeface="HY견고딕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HY견고딕"/>
                <a:ea typeface="HY견고딕"/>
              </a:rPr>
              <a:t> 보는 것이 좋음 </a:t>
            </a:r>
            <a:endParaRPr lang="ko-KR" altLang="en-US" sz="1800">
              <a:solidFill>
                <a:schemeClr val="tx1"/>
              </a:solidFill>
            </a:endParaRPr>
          </a:p>
        </p:txBody>
      </p:sp>
      <p:pic>
        <p:nvPicPr>
          <p:cNvPr id="38918" name="Picture 43" descr="크기변환_장해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97613" y="0"/>
            <a:ext cx="2846387" cy="21336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직사각형 8"/>
          <p:cNvSpPr/>
          <p:nvPr/>
        </p:nvSpPr>
        <p:spPr>
          <a:xfrm>
            <a:off x="467544" y="620688"/>
            <a:ext cx="3672408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서리 및 저온피해</a:t>
            </a:r>
            <a:endParaRPr lang="ko-KR" altLang="en-US" sz="280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ext Box 2"/>
          <p:cNvSpPr txBox="1">
            <a:spLocks noChangeArrowheads="1"/>
          </p:cNvSpPr>
          <p:nvPr/>
        </p:nvSpPr>
        <p:spPr>
          <a:xfrm>
            <a:off x="611560" y="1484784"/>
            <a:ext cx="7000875" cy="2399511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solidFill>
                  <a:srgbClr val="0000FF"/>
                </a:solidFill>
                <a:latin typeface="맑은 고딕"/>
                <a:ea typeface="맑은 고딕"/>
              </a:rPr>
              <a:t>○ 수확 시기</a:t>
            </a:r>
            <a:r>
              <a:rPr lang="en-US" altLang="ko-KR" sz="2000" b="1">
                <a:solidFill>
                  <a:srgbClr val="0000FF"/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>
                <a:solidFill>
                  <a:srgbClr val="0000FF"/>
                </a:solidFill>
                <a:latin typeface="맑은 고딕"/>
                <a:ea typeface="맑은 고딕"/>
              </a:rPr>
              <a:t>품질 결정의 중요한 요인</a:t>
            </a:r>
            <a:r>
              <a:rPr lang="en-US" altLang="ko-KR" sz="2000" b="1">
                <a:solidFill>
                  <a:srgbClr val="0000FF"/>
                </a:solidFill>
                <a:latin typeface="맑은 고딕"/>
                <a:ea typeface="맑은 고딕"/>
              </a:rPr>
              <a:t>)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en-US" altLang="ko-KR" sz="2000" b="1">
                <a:latin typeface="맑은 고딕"/>
                <a:ea typeface="맑은 고딕"/>
              </a:rPr>
              <a:t>   - </a:t>
            </a:r>
            <a:r>
              <a:rPr lang="ko-KR" altLang="en-US" sz="2000" b="1">
                <a:latin typeface="맑은 고딕"/>
                <a:ea typeface="맑은 고딕"/>
              </a:rPr>
              <a:t>단옥수수 </a:t>
            </a:r>
            <a:r>
              <a:rPr lang="en-US" altLang="ko-KR" sz="2000" b="1">
                <a:latin typeface="맑은 고딕"/>
                <a:ea typeface="맑은 고딕"/>
              </a:rPr>
              <a:t>: </a:t>
            </a:r>
            <a:r>
              <a:rPr lang="ko-KR" altLang="en-US" sz="2000" b="1">
                <a:latin typeface="맑은 고딕"/>
                <a:ea typeface="맑은 고딕"/>
              </a:rPr>
              <a:t>수염이 나온 후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</a:rPr>
              <a:t>20~25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일</a:t>
            </a:r>
            <a:r>
              <a:rPr lang="ko-KR" altLang="en-US" sz="2000" b="1">
                <a:latin typeface="맑은 고딕"/>
                <a:ea typeface="맑은 고딕"/>
              </a:rPr>
              <a:t> 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</a:t>
            </a:r>
            <a:r>
              <a:rPr lang="en-US" altLang="ko-KR" sz="2000" b="1">
                <a:latin typeface="맑은 고딕"/>
                <a:ea typeface="맑은 고딕"/>
              </a:rPr>
              <a:t>- </a:t>
            </a:r>
            <a:r>
              <a:rPr lang="ko-KR" altLang="en-US" sz="2000" b="1">
                <a:latin typeface="맑은 고딕"/>
                <a:ea typeface="맑은 고딕"/>
              </a:rPr>
              <a:t>초당옥수수 </a:t>
            </a:r>
            <a:r>
              <a:rPr lang="en-US" altLang="ko-KR" sz="2000" b="1">
                <a:latin typeface="맑은 고딕"/>
                <a:ea typeface="맑은 고딕"/>
              </a:rPr>
              <a:t>: </a:t>
            </a:r>
            <a:r>
              <a:rPr lang="ko-KR" altLang="en-US" sz="2000" b="1">
                <a:latin typeface="맑은 고딕"/>
                <a:ea typeface="맑은 고딕"/>
              </a:rPr>
              <a:t>수염이 나온 후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</a:rPr>
              <a:t>25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일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</a:t>
            </a:r>
            <a:r>
              <a:rPr lang="en-US" altLang="ko-KR" sz="2000" b="1">
                <a:latin typeface="맑은 고딕"/>
                <a:ea typeface="맑은 고딕"/>
              </a:rPr>
              <a:t>-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찰옥수수</a:t>
            </a:r>
            <a:r>
              <a:rPr lang="ko-KR" altLang="en-US" sz="2000" b="1">
                <a:latin typeface="맑은 고딕"/>
                <a:ea typeface="맑은 고딕"/>
              </a:rPr>
              <a:t> </a:t>
            </a:r>
            <a:r>
              <a:rPr lang="en-US" altLang="ko-KR" sz="2000" b="1">
                <a:latin typeface="맑은 고딕"/>
                <a:ea typeface="맑은 고딕"/>
              </a:rPr>
              <a:t>: </a:t>
            </a:r>
            <a:r>
              <a:rPr lang="ko-KR" altLang="en-US" sz="2000" b="1">
                <a:latin typeface="맑은 고딕"/>
                <a:ea typeface="맑은 고딕"/>
              </a:rPr>
              <a:t>수염이 나온 후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</a:rPr>
              <a:t>23~27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일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  </a:t>
            </a:r>
            <a:r>
              <a:rPr lang="en-US" altLang="en-US" sz="2000" b="1">
                <a:latin typeface="맑은 고딕"/>
                <a:ea typeface="맑은 고딕"/>
              </a:rPr>
              <a:t>*</a:t>
            </a:r>
            <a:r>
              <a:rPr lang="ko-KR" altLang="en-US" sz="2000" b="1">
                <a:latin typeface="맑은 고딕"/>
                <a:ea typeface="맑은 고딕"/>
              </a:rPr>
              <a:t> 알곡을 터트려 내용물이 약간 빠져 나올 때   	      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  * 수확은 이른 아침 온도가 낮을 때</a:t>
            </a:r>
            <a:r>
              <a:rPr lang="en-US" altLang="ko-KR" sz="2000" b="1">
                <a:latin typeface="맑은 고딕"/>
                <a:ea typeface="맑은 고딕"/>
              </a:rPr>
              <a:t>, </a:t>
            </a:r>
            <a:r>
              <a:rPr lang="ko-KR" altLang="en-US" sz="2000" b="1">
                <a:latin typeface="맑은 고딕"/>
                <a:ea typeface="맑은 고딕"/>
              </a:rPr>
              <a:t>유통 작업 직전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endParaRPr lang="ko-KR" altLang="en-US" sz="2000" b="1">
              <a:latin typeface="맑은 고딕"/>
              <a:ea typeface="맑은 고딕"/>
            </a:endParaRPr>
          </a:p>
        </p:txBody>
      </p:sp>
      <p:sp>
        <p:nvSpPr>
          <p:cNvPr id="179203" name="Text Box 3"/>
          <p:cNvSpPr txBox="1">
            <a:spLocks noChangeArrowheads="1"/>
          </p:cNvSpPr>
          <p:nvPr/>
        </p:nvSpPr>
        <p:spPr>
          <a:xfrm>
            <a:off x="683568" y="5013176"/>
            <a:ext cx="6505575" cy="8001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solidFill>
                  <a:srgbClr val="0000FF"/>
                </a:solidFill>
                <a:latin typeface="맑은 고딕"/>
                <a:ea typeface="맑은 고딕"/>
              </a:rPr>
              <a:t>○ 조기수확 </a:t>
            </a:r>
            <a:r>
              <a:rPr lang="en-US" altLang="ko-KR" sz="2000" b="1">
                <a:solidFill>
                  <a:srgbClr val="0000FF"/>
                </a:solidFill>
                <a:latin typeface="맑은 고딕"/>
                <a:ea typeface="맑은 고딕"/>
              </a:rPr>
              <a:t>: </a:t>
            </a:r>
            <a:r>
              <a:rPr lang="ko-KR" altLang="en-US" sz="2000" b="1">
                <a:latin typeface="맑은 고딕"/>
                <a:ea typeface="맑은 고딕"/>
              </a:rPr>
              <a:t>이삭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끝달림 불량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</a:rPr>
              <a:t>,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ko-KR" altLang="en-US" sz="2000" b="1">
                <a:latin typeface="맑은 고딕"/>
                <a:ea typeface="맑은 고딕"/>
              </a:rPr>
              <a:t>이삭무게 감소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solidFill>
                  <a:srgbClr val="0000FF"/>
                </a:solidFill>
                <a:latin typeface="맑은 고딕"/>
                <a:ea typeface="맑은 고딕"/>
              </a:rPr>
              <a:t>    늦은수확 </a:t>
            </a:r>
            <a:r>
              <a:rPr lang="en-US" altLang="ko-KR" sz="2000" b="1">
                <a:solidFill>
                  <a:srgbClr val="0000FF"/>
                </a:solidFill>
                <a:latin typeface="맑은 고딕"/>
                <a:ea typeface="맑은 고딕"/>
              </a:rPr>
              <a:t>: </a:t>
            </a:r>
            <a:r>
              <a:rPr lang="ko-KR" altLang="en-US" sz="2000" b="1">
                <a:latin typeface="맑은 고딕"/>
                <a:ea typeface="맑은 고딕"/>
              </a:rPr>
              <a:t>알이 단단해져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품질 저하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</a:rPr>
              <a:t>,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ko-KR" altLang="en-US" sz="2000" b="1">
                <a:latin typeface="맑은 고딕"/>
                <a:ea typeface="맑은 고딕"/>
              </a:rPr>
              <a:t>당함량 감소 </a:t>
            </a:r>
          </a:p>
        </p:txBody>
      </p:sp>
      <p:sp>
        <p:nvSpPr>
          <p:cNvPr id="179204" name="Rectangle 8"/>
          <p:cNvSpPr>
            <a:spLocks noChangeArrowheads="1"/>
          </p:cNvSpPr>
          <p:nvPr/>
        </p:nvSpPr>
        <p:spPr>
          <a:xfrm>
            <a:off x="1138238" y="4057650"/>
            <a:ext cx="6643687" cy="769620"/>
          </a:xfrm>
          <a:prstGeom prst="rect">
            <a:avLst/>
          </a:prstGeom>
          <a:noFill/>
          <a:ln w="9525">
            <a:solidFill>
              <a:srgbClr val="003399"/>
            </a:solidFill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b="1" dirty="0">
                <a:solidFill>
                  <a:srgbClr val="CC0066"/>
                </a:solidFill>
                <a:latin typeface="맑은 고딕"/>
                <a:ea typeface="맑은 고딕"/>
              </a:rPr>
              <a:t>☞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맑은 고딕"/>
                <a:ea typeface="맑은 고딕"/>
              </a:rPr>
              <a:t>여뭄기간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 동안의 </a:t>
            </a:r>
            <a:r>
              <a:rPr lang="ko-KR" altLang="en-US" b="1" dirty="0">
                <a:solidFill>
                  <a:srgbClr val="CC0066"/>
                </a:solidFill>
                <a:latin typeface="맑은 고딕"/>
                <a:ea typeface="맑은 고딕"/>
              </a:rPr>
              <a:t>온도에 따라 다소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1" dirty="0">
                <a:solidFill>
                  <a:srgbClr val="CC0066"/>
                </a:solidFill>
                <a:latin typeface="맑은 고딕"/>
                <a:ea typeface="맑은 고딕"/>
              </a:rPr>
              <a:t>차이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가 있으므로 수염이 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나온 후 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/>
              </a:rPr>
              <a:t>20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일이 지나면 이삭 껍질을 벗겨 미리 확인</a:t>
            </a:r>
          </a:p>
        </p:txBody>
      </p:sp>
      <p:pic>
        <p:nvPicPr>
          <p:cNvPr id="12" name="Picture 2" descr="얼짱옥수수-수확한 찰옥수수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40152" y="584200"/>
            <a:ext cx="3203848" cy="21240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직사각형 8"/>
          <p:cNvSpPr/>
          <p:nvPr/>
        </p:nvSpPr>
        <p:spPr>
          <a:xfrm>
            <a:off x="467544" y="620688"/>
            <a:ext cx="1872208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수확</a:t>
            </a:r>
            <a:endParaRPr lang="ko-KR" altLang="en-US" sz="280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4381"/>
          <p:cNvSpPr>
            <a:spLocks noChangeArrowheads="1"/>
          </p:cNvSpPr>
          <p:nvPr/>
        </p:nvSpPr>
        <p:spPr>
          <a:xfrm>
            <a:off x="4140522" y="1916832"/>
            <a:ext cx="4465638" cy="4191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65000"/>
            </a:schemeClr>
          </a:solidFill>
          <a:ln w="9525">
            <a:noFill/>
            <a:round/>
          </a:ln>
          <a:effectLst/>
        </p:spPr>
        <p:txBody>
          <a:bodyPr wrap="none" lIns="125999" anchor="ctr"/>
          <a:lstStyle/>
          <a:p>
            <a:pPr>
              <a:defRPr lang="ko-KR"/>
            </a:pPr>
            <a:endParaRPr lang="ko-KR" altLang="ko-KR" sz="1200">
              <a:solidFill>
                <a:srgbClr val="D25500"/>
              </a:solidFill>
              <a:latin typeface="HY헤드라인M"/>
              <a:ea typeface="HY헤드라인M"/>
            </a:endParaRPr>
          </a:p>
        </p:txBody>
      </p:sp>
      <p:sp>
        <p:nvSpPr>
          <p:cNvPr id="25" name="AutoShape 4381"/>
          <p:cNvSpPr>
            <a:spLocks noChangeArrowheads="1"/>
          </p:cNvSpPr>
          <p:nvPr/>
        </p:nvSpPr>
        <p:spPr>
          <a:xfrm>
            <a:off x="4140522" y="4305052"/>
            <a:ext cx="4465638" cy="4191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65000"/>
            </a:schemeClr>
          </a:solidFill>
          <a:ln w="9525">
            <a:noFill/>
            <a:round/>
          </a:ln>
          <a:effectLst/>
        </p:spPr>
        <p:txBody>
          <a:bodyPr wrap="none" lIns="125999" anchor="ctr"/>
          <a:lstStyle/>
          <a:p>
            <a:pPr>
              <a:defRPr lang="ko-KR"/>
            </a:pPr>
            <a:endParaRPr lang="ko-KR" altLang="ko-KR" sz="1200">
              <a:solidFill>
                <a:srgbClr val="D25500"/>
              </a:solidFill>
              <a:latin typeface="HY헤드라인M"/>
              <a:ea typeface="HY헤드라인M"/>
            </a:endParaRPr>
          </a:p>
        </p:txBody>
      </p:sp>
      <p:grpSp>
        <p:nvGrpSpPr>
          <p:cNvPr id="2" name="Group 4369"/>
          <p:cNvGrpSpPr/>
          <p:nvPr/>
        </p:nvGrpSpPr>
        <p:grpSpPr>
          <a:xfrm>
            <a:off x="611560" y="1916832"/>
            <a:ext cx="3384550" cy="3600400"/>
            <a:chOff x="1383" y="1026"/>
            <a:chExt cx="3016" cy="2880"/>
          </a:xfrm>
        </p:grpSpPr>
        <p:sp>
          <p:nvSpPr>
            <p:cNvPr id="45075" name="Oval 4370"/>
            <p:cNvSpPr>
              <a:spLocks noChangeArrowheads="1"/>
            </p:cNvSpPr>
            <p:nvPr/>
          </p:nvSpPr>
          <p:spPr>
            <a:xfrm>
              <a:off x="1995" y="1026"/>
              <a:ext cx="1769" cy="1769"/>
            </a:xfrm>
            <a:prstGeom prst="ellipse">
              <a:avLst/>
            </a:prstGeom>
            <a:solidFill>
              <a:srgbClr val="D25500">
                <a:alpha val="70200"/>
              </a:srgbClr>
            </a:solidFill>
            <a:ln w="19050" algn="ctr">
              <a:solidFill>
                <a:schemeClr val="bg1"/>
              </a:solidFill>
              <a:round/>
            </a:ln>
          </p:spPr>
          <p:txBody>
            <a:bodyPr wrap="none" lIns="359999" anchor="ctr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5076" name="Oval 4371"/>
            <p:cNvSpPr>
              <a:spLocks noChangeArrowheads="1"/>
            </p:cNvSpPr>
            <p:nvPr/>
          </p:nvSpPr>
          <p:spPr>
            <a:xfrm>
              <a:off x="1383" y="2137"/>
              <a:ext cx="1769" cy="1769"/>
            </a:xfrm>
            <a:prstGeom prst="ellipse">
              <a:avLst/>
            </a:prstGeom>
            <a:solidFill>
              <a:srgbClr val="79943E">
                <a:alpha val="70200"/>
              </a:srgbClr>
            </a:solidFill>
            <a:ln w="19050" algn="ctr">
              <a:solidFill>
                <a:schemeClr val="bg1"/>
              </a:solidFill>
              <a:round/>
            </a:ln>
          </p:spPr>
          <p:txBody>
            <a:bodyPr wrap="none" lIns="359999" anchor="ctr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5077" name="Oval 4372"/>
            <p:cNvSpPr>
              <a:spLocks noChangeArrowheads="1"/>
            </p:cNvSpPr>
            <p:nvPr/>
          </p:nvSpPr>
          <p:spPr>
            <a:xfrm>
              <a:off x="2630" y="2137"/>
              <a:ext cx="1769" cy="1769"/>
            </a:xfrm>
            <a:prstGeom prst="ellipse">
              <a:avLst/>
            </a:prstGeom>
            <a:solidFill>
              <a:srgbClr val="3F938F">
                <a:alpha val="70200"/>
              </a:srgbClr>
            </a:solidFill>
            <a:ln w="19050" algn="ctr">
              <a:solidFill>
                <a:schemeClr val="bg1"/>
              </a:solidFill>
              <a:round/>
            </a:ln>
          </p:spPr>
          <p:txBody>
            <a:bodyPr wrap="none" lIns="359999" anchor="ctr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5078" name="Oval 4373"/>
            <p:cNvSpPr>
              <a:spLocks noChangeArrowheads="1"/>
            </p:cNvSpPr>
            <p:nvPr/>
          </p:nvSpPr>
          <p:spPr>
            <a:xfrm>
              <a:off x="1383" y="2137"/>
              <a:ext cx="1769" cy="1769"/>
            </a:xfrm>
            <a:prstGeom prst="ellipse">
              <a:avLst/>
            </a:prstGeom>
            <a:noFill/>
            <a:ln w="19050" algn="ctr">
              <a:solidFill>
                <a:schemeClr val="bg1"/>
              </a:solidFill>
              <a:round/>
            </a:ln>
          </p:spPr>
          <p:txBody>
            <a:bodyPr wrap="none" lIns="359999" anchor="ctr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5079" name="Oval 4374"/>
            <p:cNvSpPr>
              <a:spLocks noChangeArrowheads="1"/>
            </p:cNvSpPr>
            <p:nvPr/>
          </p:nvSpPr>
          <p:spPr>
            <a:xfrm>
              <a:off x="1995" y="1026"/>
              <a:ext cx="1769" cy="1769"/>
            </a:xfrm>
            <a:prstGeom prst="ellipse">
              <a:avLst/>
            </a:prstGeom>
            <a:noFill/>
            <a:ln w="19050" algn="ctr">
              <a:solidFill>
                <a:schemeClr val="bg1"/>
              </a:solidFill>
              <a:round/>
            </a:ln>
          </p:spPr>
          <p:txBody>
            <a:bodyPr wrap="none" lIns="359999" anchor="ctr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45062" name="TextBox 144"/>
          <p:cNvSpPr txBox="1">
            <a:spLocks noChangeArrowheads="1"/>
          </p:cNvSpPr>
          <p:nvPr/>
        </p:nvSpPr>
        <p:spPr>
          <a:xfrm>
            <a:off x="1619672" y="2492896"/>
            <a:ext cx="1401763" cy="64633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rgbClr val="0033CC"/>
                </a:solidFill>
                <a:latin typeface="HY동녘B"/>
                <a:ea typeface="HY동녘B"/>
              </a:rPr>
              <a:t>자체 </a:t>
            </a:r>
          </a:p>
          <a:p>
            <a:pPr algn="ctr">
              <a:defRPr lang="ko-KR" altLang="en-US"/>
            </a:pPr>
            <a:r>
              <a:rPr lang="ko-KR" altLang="en-US">
                <a:solidFill>
                  <a:srgbClr val="0033CC"/>
                </a:solidFill>
                <a:latin typeface="HY동녘B"/>
                <a:ea typeface="HY동녘B"/>
              </a:rPr>
              <a:t>브랜드개발</a:t>
            </a:r>
          </a:p>
        </p:txBody>
      </p:sp>
      <p:sp>
        <p:nvSpPr>
          <p:cNvPr id="45063" name="TextBox 147"/>
          <p:cNvSpPr txBox="1">
            <a:spLocks noChangeArrowheads="1"/>
          </p:cNvSpPr>
          <p:nvPr/>
        </p:nvSpPr>
        <p:spPr>
          <a:xfrm>
            <a:off x="682427" y="4222294"/>
            <a:ext cx="1225550" cy="64633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rgbClr val="0033CC"/>
                </a:solidFill>
                <a:latin typeface="HY동녘B"/>
                <a:ea typeface="HY동녘B"/>
              </a:rPr>
              <a:t>가공</a:t>
            </a:r>
            <a:r>
              <a:rPr lang="en-US" altLang="ko-KR">
                <a:solidFill>
                  <a:srgbClr val="0033CC"/>
                </a:solidFill>
                <a:latin typeface="HY동녘B"/>
                <a:ea typeface="HY동녘B"/>
              </a:rPr>
              <a:t>/</a:t>
            </a:r>
            <a:r>
              <a:rPr lang="ko-KR" altLang="en-US">
                <a:solidFill>
                  <a:srgbClr val="0033CC"/>
                </a:solidFill>
                <a:latin typeface="HY동녘B"/>
                <a:ea typeface="HY동녘B"/>
              </a:rPr>
              <a:t>유통</a:t>
            </a:r>
          </a:p>
          <a:p>
            <a:pPr algn="ctr">
              <a:defRPr lang="ko-KR" altLang="en-US"/>
            </a:pPr>
            <a:r>
              <a:rPr lang="ko-KR" altLang="en-US">
                <a:solidFill>
                  <a:srgbClr val="0033CC"/>
                </a:solidFill>
                <a:latin typeface="HY동녘B"/>
                <a:ea typeface="HY동녘B"/>
              </a:rPr>
              <a:t>방법개선</a:t>
            </a:r>
          </a:p>
        </p:txBody>
      </p:sp>
      <p:sp>
        <p:nvSpPr>
          <p:cNvPr id="45064" name="TextBox 148"/>
          <p:cNvSpPr txBox="1">
            <a:spLocks noChangeArrowheads="1"/>
          </p:cNvSpPr>
          <p:nvPr/>
        </p:nvSpPr>
        <p:spPr>
          <a:xfrm>
            <a:off x="2627784" y="4221088"/>
            <a:ext cx="1330325" cy="63475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rgbClr val="0033CC"/>
                </a:solidFill>
                <a:latin typeface="HY동녘B"/>
                <a:ea typeface="HY동녘B"/>
              </a:rPr>
              <a:t>철저한</a:t>
            </a:r>
          </a:p>
          <a:p>
            <a:pPr algn="ctr">
              <a:defRPr lang="ko-KR" altLang="en-US"/>
            </a:pPr>
            <a:r>
              <a:rPr lang="ko-KR" altLang="en-US">
                <a:solidFill>
                  <a:srgbClr val="0033CC"/>
                </a:solidFill>
                <a:latin typeface="HY동녘B"/>
                <a:ea typeface="HY동녘B"/>
              </a:rPr>
              <a:t>품질관리</a:t>
            </a:r>
          </a:p>
        </p:txBody>
      </p:sp>
      <p:sp>
        <p:nvSpPr>
          <p:cNvPr id="45065" name="TextBox 149"/>
          <p:cNvSpPr txBox="1">
            <a:spLocks noChangeArrowheads="1"/>
          </p:cNvSpPr>
          <p:nvPr/>
        </p:nvSpPr>
        <p:spPr>
          <a:xfrm>
            <a:off x="4211960" y="1916832"/>
            <a:ext cx="3714750" cy="4000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HY동녘B"/>
                <a:ea typeface="HY동녘B"/>
              </a:rPr>
              <a:t>하모니카 찰옥수수</a:t>
            </a:r>
            <a:r>
              <a:rPr lang="en-US" altLang="ko-KR" sz="2000">
                <a:solidFill>
                  <a:schemeClr val="bg1"/>
                </a:solidFill>
                <a:latin typeface="HY동녘B"/>
                <a:ea typeface="HY동녘B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HY동녘B"/>
                <a:ea typeface="HY동녘B"/>
              </a:rPr>
              <a:t>경기 양평</a:t>
            </a:r>
            <a:r>
              <a:rPr lang="en-US" altLang="ko-KR" sz="2000">
                <a:solidFill>
                  <a:schemeClr val="bg1"/>
                </a:solidFill>
                <a:latin typeface="HY동녘B"/>
                <a:ea typeface="HY동녘B"/>
              </a:rPr>
              <a:t>)</a:t>
            </a:r>
            <a:endParaRPr lang="ko-KR" altLang="en-US" sz="2000">
              <a:solidFill>
                <a:schemeClr val="bg1"/>
              </a:solidFill>
              <a:latin typeface="HY동녘B"/>
              <a:ea typeface="HY동녘B"/>
            </a:endParaRPr>
          </a:p>
        </p:txBody>
      </p:sp>
      <p:sp>
        <p:nvSpPr>
          <p:cNvPr id="45067" name="TextBox 150"/>
          <p:cNvSpPr txBox="1">
            <a:spLocks noChangeArrowheads="1"/>
          </p:cNvSpPr>
          <p:nvPr/>
        </p:nvSpPr>
        <p:spPr>
          <a:xfrm>
            <a:off x="4211960" y="2329582"/>
            <a:ext cx="4329112" cy="15547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buChar char="-"/>
              <a:defRPr lang="ko-KR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봄배추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+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찰옥수수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+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가을열무 </a:t>
            </a:r>
            <a:r>
              <a:rPr lang="en-US" altLang="ko-KR" sz="1600">
                <a:solidFill>
                  <a:srgbClr val="0033CC"/>
                </a:solidFill>
                <a:latin typeface="HY동녘B"/>
                <a:ea typeface="HY동녘B"/>
              </a:rPr>
              <a:t>3</a:t>
            </a:r>
            <a:r>
              <a:rPr lang="ko-KR" altLang="en-US" sz="1600">
                <a:solidFill>
                  <a:srgbClr val="0033CC"/>
                </a:solidFill>
                <a:latin typeface="HY동녘B"/>
                <a:ea typeface="HY동녘B"/>
              </a:rPr>
              <a:t>모작 재배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로</a:t>
            </a:r>
          </a:p>
          <a:p>
            <a:pPr>
              <a:lnSpc>
                <a:spcPct val="120000"/>
              </a:lnSpc>
              <a:defRPr lang="ko-KR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    12,530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천원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/10a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소득향상</a:t>
            </a:r>
          </a:p>
          <a:p>
            <a:pPr>
              <a:lnSpc>
                <a:spcPct val="120000"/>
              </a:lnSpc>
              <a:buChar char="-"/>
              <a:defRPr lang="ko-KR"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 브랜드명 상표등록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, </a:t>
            </a:r>
            <a:r>
              <a:rPr lang="ko-KR" altLang="en-US" sz="1600">
                <a:solidFill>
                  <a:srgbClr val="0033CC"/>
                </a:solidFill>
                <a:latin typeface="HY동녘B"/>
                <a:ea typeface="HY동녘B"/>
              </a:rPr>
              <a:t>친환경인증재배</a:t>
            </a:r>
          </a:p>
          <a:p>
            <a:pPr>
              <a:lnSpc>
                <a:spcPct val="120000"/>
              </a:lnSpc>
              <a:buChar char="-"/>
              <a:defRPr lang="ko-KR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다양한 웰빙식품개발</a:t>
            </a:r>
          </a:p>
          <a:p>
            <a:pPr>
              <a:lnSpc>
                <a:spcPct val="120000"/>
              </a:lnSpc>
              <a:buChar char="-"/>
              <a:defRPr lang="ko-KR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인터넷 및 쇼핑몰 판매</a:t>
            </a:r>
          </a:p>
        </p:txBody>
      </p:sp>
      <p:sp>
        <p:nvSpPr>
          <p:cNvPr id="45069" name="TextBox 154"/>
          <p:cNvSpPr txBox="1">
            <a:spLocks noChangeArrowheads="1"/>
          </p:cNvSpPr>
          <p:nvPr/>
        </p:nvSpPr>
        <p:spPr>
          <a:xfrm>
            <a:off x="4183385" y="4682877"/>
            <a:ext cx="4357687" cy="96354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buChar char="-"/>
              <a:defRPr lang="ko-KR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수박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+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찰옥수수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수박의 </a:t>
            </a:r>
            <a:r>
              <a:rPr lang="ko-KR" altLang="en-US" sz="1600">
                <a:solidFill>
                  <a:srgbClr val="0033CC"/>
                </a:solidFill>
                <a:latin typeface="HY동녘B"/>
                <a:ea typeface="HY동녘B"/>
              </a:rPr>
              <a:t>연작장해 회피</a:t>
            </a:r>
          </a:p>
          <a:p>
            <a:pPr>
              <a:lnSpc>
                <a:spcPct val="120000"/>
              </a:lnSpc>
              <a:buChar char="-"/>
              <a:defRPr lang="ko-KR"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 찰옥수수 냉동저장</a:t>
            </a:r>
          </a:p>
          <a:p>
            <a:pPr>
              <a:lnSpc>
                <a:spcPct val="120000"/>
              </a:lnSpc>
              <a:buChar char="-"/>
              <a:defRPr lang="ko-KR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연중출하 수박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+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벼에 대해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12%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Y동녘B"/>
                <a:ea typeface="HY동녘B"/>
              </a:rPr>
              <a:t>소득증대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39552" y="620688"/>
            <a:ext cx="4419278" cy="66201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>
                <a:solidFill>
                  <a:srgbClr val="FFFF00"/>
                </a:solidFill>
                <a:latin typeface="HY헤드라인M"/>
                <a:ea typeface="HY헤드라인M"/>
              </a:rPr>
              <a:t>  명품찰옥수수 특산단지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45072" name="TextBox 149"/>
          <p:cNvSpPr txBox="1">
            <a:spLocks noChangeArrowheads="1"/>
          </p:cNvSpPr>
          <p:nvPr/>
        </p:nvSpPr>
        <p:spPr>
          <a:xfrm>
            <a:off x="4211960" y="4292352"/>
            <a:ext cx="3400425" cy="4000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HY동녘B"/>
                <a:ea typeface="HY동녘B"/>
              </a:rPr>
              <a:t>알록이 찰옥수수</a:t>
            </a:r>
            <a:r>
              <a:rPr lang="en-US" altLang="ko-KR" sz="2000">
                <a:solidFill>
                  <a:schemeClr val="bg1"/>
                </a:solidFill>
                <a:latin typeface="HY동녘B"/>
                <a:ea typeface="HY동녘B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HY동녘B"/>
                <a:ea typeface="HY동녘B"/>
              </a:rPr>
              <a:t>경북 고령</a:t>
            </a:r>
            <a:r>
              <a:rPr lang="en-US" altLang="ko-KR" sz="2000">
                <a:solidFill>
                  <a:schemeClr val="bg1"/>
                </a:solidFill>
                <a:latin typeface="HY동녘B"/>
                <a:ea typeface="HY동녘B"/>
              </a:rPr>
              <a:t>)</a:t>
            </a:r>
            <a:endParaRPr lang="ko-KR" altLang="en-US" sz="2000">
              <a:solidFill>
                <a:schemeClr val="bg1"/>
              </a:solidFill>
              <a:latin typeface="HY동녘B"/>
              <a:ea typeface="HY동녘B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>
          <a:xfrm>
            <a:off x="825996" y="94218"/>
            <a:ext cx="4610100" cy="4127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주요 재배유형 및 사례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식용 옥수수 재배 요약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969855" y="1552891"/>
            <a:ext cx="7369675" cy="37522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보급종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준비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매년 종자 확보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2kg/10a(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미백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연농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1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호 등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)</a:t>
            </a: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파종 전 경운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정지작업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비닐 피복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무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피복시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제초노력 필요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적기 파종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 4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월 중순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~5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월 중순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직파 또는 육묘 이식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 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-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조류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새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피해 예방을 위해 육묘 후 정식함</a:t>
            </a: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심는 간격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고랑사이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60~70cm, 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포기사이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25~30cm</a:t>
            </a: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웃거름 시용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파종후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30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일경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엽수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5~7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매시 요소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8kg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내외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/10a</a:t>
            </a: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제초제 처리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파종후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 이내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랏쏘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알라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등 적용 제초제 처리</a:t>
            </a: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>
                <a:tab pos="180975" algn="l"/>
              </a:tabLst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적기 수확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암술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이삭팬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후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25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 경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풋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옥수수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이용시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745361" y="1273354"/>
            <a:ext cx="2924745" cy="401638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식용옥수수 재배 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2227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00189"/>
            <a:ext cx="9144000" cy="3857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21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en-US" altLang="ko-KR" sz="4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ko-KR" altLang="en-US" sz="4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아홉 명의 자식을 </a:t>
            </a:r>
            <a:endParaRPr lang="en-US" altLang="ko-KR" sz="4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ko-KR" altLang="en-US" sz="4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세자로 줄이면</a:t>
            </a:r>
            <a:r>
              <a:rPr lang="en-US" altLang="ko-KR" sz="45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4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351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0"/>
            <a:ext cx="5217130" cy="736366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2. </a:t>
            </a:r>
            <a:r>
              <a:rPr lang="ko-KR" altLang="en-US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조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4756751" y="2320494"/>
            <a:ext cx="2524931" cy="277906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tabLst>
                <a:tab pos="170603" algn="l"/>
              </a:tabLst>
              <a:defRPr/>
            </a:pP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3730681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052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 재배의 주요특성</a:t>
              </a:r>
              <a:endParaRPr lang="en-US" altLang="ko-KR" sz="2052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050" name="Picture 2" descr="조">
            <a:extLst>
              <a:ext uri="{FF2B5EF4-FFF2-40B4-BE49-F238E27FC236}">
                <a16:creationId xmlns:a16="http://schemas.microsoft.com/office/drawing/2014/main" id="{E9EAF914-52DC-4AFD-BA16-D6EBA75D0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87" y="2320494"/>
            <a:ext cx="3114844" cy="277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좁쌀 본문 이미지 1">
            <a:extLst>
              <a:ext uri="{FF2B5EF4-FFF2-40B4-BE49-F238E27FC236}">
                <a16:creationId xmlns:a16="http://schemas.microsoft.com/office/drawing/2014/main" id="{14DB1D0F-1AD3-4A5C-AE9D-B45156FCE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12" y="2320494"/>
            <a:ext cx="3138206" cy="277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62404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0"/>
            <a:ext cx="5217130" cy="736366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 </a:t>
            </a:r>
            <a:r>
              <a:rPr lang="ko-KR" altLang="en-US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조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27585" y="1950992"/>
            <a:ext cx="7215870" cy="351021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식물학적 기원은 중앙아시아</a:t>
            </a: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인도지역</a:t>
            </a: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중국 만주지역으로 </a:t>
            </a:r>
            <a:r>
              <a:rPr lang="ko-KR" altLang="en-US" sz="1886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추청</a:t>
            </a: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기원전 </a:t>
            </a: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4,500~2,500 </a:t>
            </a:r>
            <a:r>
              <a:rPr lang="ko-KR" altLang="en-US" sz="1886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년전</a:t>
            </a: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부터 재배시작</a:t>
            </a: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재배 범위가 온대</a:t>
            </a: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~</a:t>
            </a: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열대지역까지 광범위하다</a:t>
            </a: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기상재해에 대한 내성이 크며 특히 가뭄에 아주</a:t>
            </a: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강하다</a:t>
            </a: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단일식물로 고온조건에서 이삭이 나오며 재배기간이 짧다 </a:t>
            </a: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과거 강원도 등 산간지에서 주로 재배되었음</a:t>
            </a: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2757265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169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 재배의 주요특성</a:t>
              </a:r>
              <a:endParaRPr lang="en-US" altLang="ko-KR" sz="169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4227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0"/>
            <a:ext cx="5217130" cy="736366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조 핵심재배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755577" y="2168860"/>
            <a:ext cx="7812868" cy="31143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영명 </a:t>
            </a:r>
            <a:r>
              <a:rPr lang="en-US" altLang="ko-KR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en-US" altLang="ko-KR" sz="2395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Setaria</a:t>
            </a:r>
            <a:r>
              <a:rPr lang="en-US" altLang="ko-KR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395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italica</a:t>
            </a:r>
            <a:r>
              <a:rPr lang="en-US" altLang="ko-KR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차조는  주로 잡곡밥으로</a:t>
            </a:r>
            <a:r>
              <a:rPr lang="en-US" altLang="ko-KR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메조는 술이나 </a:t>
            </a:r>
            <a:r>
              <a:rPr lang="en-US" altLang="ko-KR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가자미 식혜</a:t>
            </a:r>
            <a:endParaRPr lang="en-US" altLang="ko-KR" sz="2395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 엿 등을 만들어 먹었고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</a:t>
            </a: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강아지풀이 길들여져 재배된 작물로 중국에서는 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오곡중에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하나로 오랜 재배역사가 있다  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232755"/>
            <a:ext cx="2757265" cy="542677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297429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39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조의 이용 </a:t>
              </a:r>
              <a:endParaRPr lang="en-US" altLang="ko-KR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61389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0"/>
            <a:ext cx="5217130" cy="736366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조 핵심재배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827584" y="1745806"/>
            <a:ext cx="7351929" cy="35373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온도환경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생육 최적온도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25~30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℃ 범위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토양은 배수가 잘되고 비옥한 사양토가 알맞음 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한발에 강하며 고온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다조적인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기상이 알맞고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습해에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 약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생육기간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: 90~130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일 정도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2757265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39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조의 재배환경</a:t>
              </a:r>
              <a:endParaRPr lang="en-US" altLang="ko-KR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6717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0"/>
            <a:ext cx="5217130" cy="736366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 </a:t>
            </a:r>
            <a:r>
              <a:rPr lang="ko-KR" altLang="en-US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조 핵심재배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1095789" y="1745806"/>
            <a:ext cx="6947665" cy="35373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2757265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39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주요 품종특성</a:t>
              </a:r>
              <a:endParaRPr lang="en-US" altLang="ko-KR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0F5FBD-3B1D-4BBD-800F-07F7E70C13FC}"/>
              </a:ext>
            </a:extLst>
          </p:cNvPr>
          <p:cNvGraphicFramePr>
            <a:graphicFrameLocks noGrp="1"/>
          </p:cNvGraphicFramePr>
          <p:nvPr/>
        </p:nvGraphicFramePr>
        <p:xfrm>
          <a:off x="1554400" y="2124445"/>
          <a:ext cx="6219952" cy="2987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39">
                  <a:extLst>
                    <a:ext uri="{9D8B030D-6E8A-4147-A177-3AD203B41FA5}">
                      <a16:colId xmlns:a16="http://schemas.microsoft.com/office/drawing/2014/main" val="399779966"/>
                    </a:ext>
                  </a:extLst>
                </a:gridCol>
                <a:gridCol w="3150905">
                  <a:extLst>
                    <a:ext uri="{9D8B030D-6E8A-4147-A177-3AD203B41FA5}">
                      <a16:colId xmlns:a16="http://schemas.microsoft.com/office/drawing/2014/main" val="2193628628"/>
                    </a:ext>
                  </a:extLst>
                </a:gridCol>
                <a:gridCol w="2083708">
                  <a:extLst>
                    <a:ext uri="{9D8B030D-6E8A-4147-A177-3AD203B41FA5}">
                      <a16:colId xmlns:a16="http://schemas.microsoft.com/office/drawing/2014/main" val="1202136322"/>
                    </a:ext>
                  </a:extLst>
                </a:gridCol>
              </a:tblGrid>
              <a:tr h="4268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</a:rPr>
                        <a:t>품종명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b="0" dirty="0"/>
                        <a:t>  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          주요특성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 재배적응지역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3097884227"/>
                  </a:ext>
                </a:extLst>
              </a:tr>
              <a:tr h="4268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황금조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조생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메조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단간</a:t>
                      </a:r>
                      <a:r>
                        <a:rPr lang="en-US" altLang="ko-KR" sz="1500" dirty="0"/>
                        <a:t>, 209kg/10a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중 북부  전 작물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3356939919"/>
                  </a:ext>
                </a:extLst>
              </a:tr>
              <a:tr h="4268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대풍조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조생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메조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단간</a:t>
                      </a:r>
                      <a:r>
                        <a:rPr lang="en-US" altLang="ko-KR" sz="1500" dirty="0"/>
                        <a:t>, 220kg/10a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중 북부  전 작물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2795806631"/>
                  </a:ext>
                </a:extLst>
              </a:tr>
              <a:tr h="4268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강해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중만생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차조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흰색</a:t>
                      </a:r>
                      <a:r>
                        <a:rPr lang="en-US" altLang="ko-KR" sz="1500" dirty="0"/>
                        <a:t>, 218kg/10a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중 남부  전 작물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44611800"/>
                  </a:ext>
                </a:extLst>
              </a:tr>
              <a:tr h="4268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경관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호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중생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차조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내도복성</a:t>
                      </a:r>
                      <a:r>
                        <a:rPr lang="en-US" altLang="ko-KR" sz="1500" dirty="0"/>
                        <a:t>, 207kg/10a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중 남부 </a:t>
                      </a:r>
                      <a:r>
                        <a:rPr lang="en-US" altLang="ko-KR" sz="1500" dirty="0"/>
                        <a:t>1, 2</a:t>
                      </a:r>
                      <a:r>
                        <a:rPr lang="ko-KR" altLang="en-US" sz="1500" dirty="0"/>
                        <a:t>모작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3152520590"/>
                  </a:ext>
                </a:extLst>
              </a:tr>
              <a:tr h="4268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경관</a:t>
                      </a:r>
                      <a:r>
                        <a:rPr lang="en-US" altLang="ko-KR" sz="1500" dirty="0"/>
                        <a:t>2</a:t>
                      </a:r>
                      <a:r>
                        <a:rPr lang="ko-KR" altLang="en-US" sz="1500" dirty="0"/>
                        <a:t>호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중생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차조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내도복성</a:t>
                      </a:r>
                      <a:r>
                        <a:rPr lang="en-US" altLang="ko-KR" sz="1500" dirty="0"/>
                        <a:t>, 200kg/10a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중 남부 </a:t>
                      </a:r>
                      <a:r>
                        <a:rPr lang="en-US" altLang="ko-KR" sz="1500" dirty="0"/>
                        <a:t>1, 2</a:t>
                      </a:r>
                      <a:r>
                        <a:rPr lang="ko-KR" altLang="en-US" sz="1500" dirty="0"/>
                        <a:t>모작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3996882146"/>
                  </a:ext>
                </a:extLst>
              </a:tr>
              <a:tr h="4268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삼다메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중생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메조</a:t>
                      </a:r>
                      <a:r>
                        <a:rPr lang="en-US" altLang="ko-KR" sz="1500" dirty="0"/>
                        <a:t>,ca</a:t>
                      </a:r>
                      <a:r>
                        <a:rPr lang="ko-KR" altLang="en-US" sz="1500" dirty="0" err="1"/>
                        <a:t>고함유</a:t>
                      </a:r>
                      <a:r>
                        <a:rPr lang="en-US" altLang="ko-KR" sz="1500" dirty="0"/>
                        <a:t>, 242kg/10a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전국 </a:t>
                      </a:r>
                      <a:r>
                        <a:rPr lang="en-US" altLang="ko-KR" sz="1500" dirty="0"/>
                        <a:t>1, 2</a:t>
                      </a:r>
                      <a:r>
                        <a:rPr lang="ko-KR" altLang="en-US" sz="1500" dirty="0"/>
                        <a:t>모작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46896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11809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87524" y="29055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611561" y="1745806"/>
            <a:ext cx="7431894" cy="35373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파종시기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5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월 말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~ 6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월 중순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(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종자 소요량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1~2kg/10a)</a:t>
            </a: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파종방법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줄뿌림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점뿌림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산파 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재식거리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휴간거리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60cm,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파폭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10cm</a:t>
            </a: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솎음작업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직파한 조는 파종 후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15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일경 솎음작업 실시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거름주기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(N-P-K) : 9-7-8/10a</a:t>
            </a: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수확시기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: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봄조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9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월 상 중순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그루조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10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월 상중순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47" name="모서리가 둥근 직사각형 10">
            <a:extLst>
              <a:ext uri="{FF2B5EF4-FFF2-40B4-BE49-F238E27FC236}">
                <a16:creationId xmlns:a16="http://schemas.microsoft.com/office/drawing/2014/main" id="{B4A6DA1E-1048-43E6-9DBA-A042AE732740}"/>
              </a:ext>
            </a:extLst>
          </p:cNvPr>
          <p:cNvSpPr/>
          <p:nvPr/>
        </p:nvSpPr>
        <p:spPr bwMode="auto">
          <a:xfrm>
            <a:off x="1020211" y="980729"/>
            <a:ext cx="2645816" cy="432047"/>
          </a:xfrm>
          <a:prstGeom prst="roundRect">
            <a:avLst>
              <a:gd name="adj" fmla="val 50000"/>
            </a:avLst>
          </a:prstGeom>
          <a:solidFill>
            <a:srgbClr val="E2C442"/>
          </a:solidFill>
          <a:ln>
            <a:solidFill>
              <a:srgbClr val="EBD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7569" anchor="ctr"/>
          <a:lstStyle/>
          <a:p>
            <a:pPr defTabSz="861993">
              <a:defRPr/>
            </a:pPr>
            <a:r>
              <a:rPr lang="ko-KR" altLang="en-US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 재배기술</a:t>
            </a:r>
            <a:endParaRPr lang="en-US" altLang="ko-KR" sz="2395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78EE9-6BF9-7F4E-4707-5881BC2C780B}"/>
              </a:ext>
            </a:extLst>
          </p:cNvPr>
          <p:cNvSpPr txBox="1"/>
          <p:nvPr/>
        </p:nvSpPr>
        <p:spPr>
          <a:xfrm>
            <a:off x="2286000" y="31249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조 핵심재배 기술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42747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605063" y="11663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marR="0" lvl="0" indent="0" algn="l" defTabSz="86199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39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3, </a:t>
            </a:r>
            <a:r>
              <a:rPr kumimoji="0" lang="ko-KR" altLang="en-US" sz="2639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기장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4512990" y="2258912"/>
            <a:ext cx="2618407" cy="249629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marL="0" marR="0" lvl="0" indent="0" algn="l" defTabSz="861993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6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</a:p>
          <a:p>
            <a:pPr marL="83804" marR="0" lvl="0" indent="-83804" algn="l" defTabSz="861993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28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86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3804" marR="0" lvl="0" indent="-83804" algn="l" defTabSz="861993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28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86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3804" marR="0" lvl="0" indent="-83804" algn="l" defTabSz="861993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28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86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3804" marR="0" lvl="0" indent="-83804" algn="l" defTabSz="861993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28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52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0" marR="0" lvl="0" indent="0" algn="l" defTabSz="861993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52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l" defTabSz="861993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283"/>
              </a:spcAft>
              <a:buClrTx/>
              <a:buSzTx/>
              <a:buFontTx/>
              <a:buNone/>
              <a:tabLst>
                <a:tab pos="170603" algn="l"/>
              </a:tabLst>
              <a:defRPr/>
            </a:pPr>
            <a:endParaRPr kumimoji="0" lang="en-US" altLang="ko-KR" sz="2052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70603" marR="0" lvl="0" indent="-170603" algn="l" defTabSz="861993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283"/>
              </a:spcAft>
              <a:buClrTx/>
              <a:buSzTx/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kumimoji="0" lang="en-US" altLang="ko-KR" sz="1603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170603" marR="0" lvl="0" indent="-170603" algn="l" defTabSz="861993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283"/>
              </a:spcAft>
              <a:buClrTx/>
              <a:buSzTx/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kumimoji="0" lang="en-US" altLang="ko-KR" sz="1603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3730681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86199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8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marL="0" marR="0" lvl="0" indent="0" algn="l" defTabSz="86199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52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 기장 재배</a:t>
              </a:r>
              <a:endParaRPr kumimoji="0" lang="en-US" altLang="ko-KR" sz="2052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pic>
        <p:nvPicPr>
          <p:cNvPr id="3074" name="Picture 2" descr="기장">
            <a:extLst>
              <a:ext uri="{FF2B5EF4-FFF2-40B4-BE49-F238E27FC236}">
                <a16:creationId xmlns:a16="http://schemas.microsoft.com/office/drawing/2014/main" id="{366DFCB4-4944-4D9C-BDDD-484FF35F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84" y="2258911"/>
            <a:ext cx="2990483" cy="252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기장">
            <a:extLst>
              <a:ext uri="{FF2B5EF4-FFF2-40B4-BE49-F238E27FC236}">
                <a16:creationId xmlns:a16="http://schemas.microsoft.com/office/drawing/2014/main" id="{A4ECF947-2AEF-4447-A7A6-30401872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90" y="2287543"/>
            <a:ext cx="2990483" cy="249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96840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0"/>
            <a:ext cx="5217130" cy="736366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 </a:t>
            </a:r>
            <a:r>
              <a:rPr lang="ko-KR" altLang="en-US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기장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1098168" y="1722332"/>
            <a:ext cx="6947665" cy="35373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2757265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39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기장 주요품종</a:t>
              </a:r>
              <a:endParaRPr lang="en-US" altLang="ko-KR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D3C08BF-D12C-4511-8B7A-6855F0D27B16}"/>
              </a:ext>
            </a:extLst>
          </p:cNvPr>
          <p:cNvGraphicFramePr>
            <a:graphicFrameLocks noGrp="1"/>
          </p:cNvGraphicFramePr>
          <p:nvPr/>
        </p:nvGraphicFramePr>
        <p:xfrm>
          <a:off x="1524001" y="2094815"/>
          <a:ext cx="6096000" cy="304085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571">
                  <a:extLst>
                    <a:ext uri="{9D8B030D-6E8A-4147-A177-3AD203B41FA5}">
                      <a16:colId xmlns:a16="http://schemas.microsoft.com/office/drawing/2014/main" val="530498452"/>
                    </a:ext>
                  </a:extLst>
                </a:gridCol>
                <a:gridCol w="3171429">
                  <a:extLst>
                    <a:ext uri="{9D8B030D-6E8A-4147-A177-3AD203B41FA5}">
                      <a16:colId xmlns:a16="http://schemas.microsoft.com/office/drawing/2014/main" val="35613969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74740788"/>
                    </a:ext>
                  </a:extLst>
                </a:gridCol>
              </a:tblGrid>
              <a:tr h="477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품종명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                주요특성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재배적응지역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882793871"/>
                  </a:ext>
                </a:extLst>
              </a:tr>
              <a:tr h="854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황금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   기장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조생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찰성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내도복성</a:t>
                      </a:r>
                      <a:r>
                        <a:rPr lang="ko-KR" altLang="en-US" sz="1500" dirty="0"/>
                        <a:t> 중상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흑갈색</a:t>
                      </a:r>
                      <a:r>
                        <a:rPr lang="en-US" altLang="ko-KR" sz="1500" dirty="0"/>
                        <a:t>,</a:t>
                      </a:r>
                    </a:p>
                    <a:p>
                      <a:pPr latinLnBrk="1"/>
                      <a:r>
                        <a:rPr lang="ko-KR" altLang="en-US" sz="1500" dirty="0" err="1"/>
                        <a:t>품질양호</a:t>
                      </a:r>
                      <a:r>
                        <a:rPr lang="en-US" altLang="ko-KR" sz="1500" dirty="0"/>
                        <a:t>, 130~190kg/10a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전국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모작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맥후작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3480249658"/>
                  </a:ext>
                </a:extLst>
              </a:tr>
              <a:tr h="854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</a:t>
                      </a:r>
                      <a:r>
                        <a:rPr lang="ko-KR" altLang="en-US" sz="1500" dirty="0" err="1"/>
                        <a:t>다강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중생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찰성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내병충성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내도복성</a:t>
                      </a:r>
                      <a:r>
                        <a:rPr lang="ko-KR" altLang="en-US" sz="1500" dirty="0"/>
                        <a:t>  중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 err="1"/>
                        <a:t>황색종실</a:t>
                      </a:r>
                      <a:r>
                        <a:rPr lang="en-US" altLang="ko-KR" sz="1500" dirty="0"/>
                        <a:t>, 167kg/10a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전국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모작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맥후작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2920302338"/>
                  </a:ext>
                </a:extLst>
              </a:tr>
              <a:tr h="854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만홍찰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중생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찰성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내도복성</a:t>
                      </a:r>
                      <a:r>
                        <a:rPr lang="ko-KR" altLang="en-US" sz="1500" dirty="0"/>
                        <a:t> 중상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주황색 종실 </a:t>
                      </a:r>
                      <a:r>
                        <a:rPr lang="en-US" altLang="ko-KR" sz="1500" dirty="0"/>
                        <a:t>185kg/10a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중북부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모작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소득작물 후작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1583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44208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37241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095789" y="1950992"/>
            <a:ext cx="6947665" cy="351021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원산지는 동부</a:t>
            </a:r>
            <a:r>
              <a:rPr lang="en-US" altLang="ko-KR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~ </a:t>
            </a: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중앙아시아로 추정함</a:t>
            </a:r>
            <a:endParaRPr lang="en-US" altLang="ko-KR" sz="2395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수확량이 적고 식용</a:t>
            </a:r>
            <a:r>
              <a:rPr lang="en-US" altLang="ko-KR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주식으로 부적합함 </a:t>
            </a:r>
            <a:r>
              <a:rPr lang="en-US" altLang="ko-KR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-  </a:t>
            </a: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사료용</a:t>
            </a:r>
            <a:endParaRPr lang="en-US" altLang="ko-KR" sz="2395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중국에서는 </a:t>
            </a:r>
            <a:r>
              <a:rPr lang="en-US" altLang="ko-KR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5</a:t>
            </a: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대 작물로 분류하기도 함 </a:t>
            </a:r>
            <a:endParaRPr lang="en-US" altLang="ko-KR" sz="2395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농가에서 떡 등 별미음식을 만드는 곡식이었음</a:t>
            </a:r>
            <a:endParaRPr lang="en-US" altLang="ko-KR" sz="2395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395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가뭄에 잘 견디는 작물임</a:t>
            </a:r>
            <a:endParaRPr lang="en-US" altLang="ko-KR" sz="2395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3730681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052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기장의 주요특성</a:t>
              </a:r>
              <a:endParaRPr lang="en-US" altLang="ko-KR" sz="2052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11279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37241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095789" y="2132856"/>
            <a:ext cx="7292635" cy="356439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파종시기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5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월 말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~ 6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월 중순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(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종자 소요량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1~2kg/10a)</a:t>
            </a: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파종방법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줄뿌림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점뿌림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산파 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재식거리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휴간거리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60cm,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파폭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10cm</a:t>
            </a: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솎음작업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직파한 조는 파종 후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15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일경 솎음작업 실시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거름주기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(N-P-K) : 9-7-8/10a</a:t>
            </a: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수확시기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: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봄조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9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월 상 중순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그루조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10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월 상중순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2757265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39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기장 재배기술</a:t>
              </a:r>
              <a:endParaRPr lang="en-US" altLang="ko-KR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36687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500189"/>
            <a:ext cx="9144000" cy="3857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8243" name="내용 개체 틀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394472"/>
          </a:xfr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en-US" altLang="ko-KR" sz="4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ko-KR" altLang="en-US" sz="4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아이구</a:t>
            </a:r>
          </a:p>
        </p:txBody>
      </p:sp>
      <p:sp>
        <p:nvSpPr>
          <p:cNvPr id="4" name="TextBox 3"/>
          <p:cNvSpPr txBox="1"/>
          <p:nvPr/>
        </p:nvSpPr>
        <p:spPr>
          <a:xfrm rot="20942780">
            <a:off x="1765765" y="2100173"/>
            <a:ext cx="2497800" cy="1286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763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붓" pitchFamily="66" charset="-127"/>
                <a:ea typeface="나눔손글씨 붓" pitchFamily="66" charset="-127"/>
                <a:cs typeface="+mn-cs"/>
              </a:rPr>
              <a:t>정답</a:t>
            </a:r>
            <a:r>
              <a:rPr kumimoji="0" lang="en-US" altLang="ko-KR" sz="7763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붓" pitchFamily="66" charset="-127"/>
                <a:ea typeface="나눔손글씨 붓" pitchFamily="66" charset="-127"/>
                <a:cs typeface="+mn-cs"/>
              </a:rPr>
              <a:t>!</a:t>
            </a:r>
            <a:endParaRPr kumimoji="0" lang="ko-KR" altLang="en-US" sz="7763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손글씨 붓" pitchFamily="66" charset="-127"/>
              <a:ea typeface="나눔손글씨 붓" pitchFamily="66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8014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0"/>
            <a:ext cx="5217130" cy="736366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4. </a:t>
            </a:r>
            <a:r>
              <a:rPr lang="ko-KR" altLang="en-US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수수 재배 기술 </a:t>
            </a: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3730681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052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수수 재배의 주요특성</a:t>
              </a:r>
              <a:endParaRPr lang="en-US" altLang="ko-KR" sz="2052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4102" name="Picture 6">
            <a:extLst>
              <a:ext uri="{FF2B5EF4-FFF2-40B4-BE49-F238E27FC236}">
                <a16:creationId xmlns:a16="http://schemas.microsoft.com/office/drawing/2014/main" id="{1CF55F54-72B2-4EF7-8FD7-36DC22919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53" y="2421759"/>
            <a:ext cx="2993951" cy="26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수수밭과 가을일상, 톰과나비">
            <a:extLst>
              <a:ext uri="{FF2B5EF4-FFF2-40B4-BE49-F238E27FC236}">
                <a16:creationId xmlns:a16="http://schemas.microsoft.com/office/drawing/2014/main" id="{E4E5AA04-29E1-4822-882C-7C99987A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87" y="2421759"/>
            <a:ext cx="3484346" cy="26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928108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37241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 </a:t>
            </a: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095789" y="1950992"/>
            <a:ext cx="6947665" cy="351021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식물학적 기원은 아프리카 대륙</a:t>
            </a: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세계적 생산량은 </a:t>
            </a:r>
            <a:r>
              <a:rPr lang="en-US" altLang="ko-KR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5,800 </a:t>
            </a:r>
            <a:r>
              <a:rPr lang="ko-KR" altLang="en-US" sz="2052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만톤</a:t>
            </a: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내외로 곡물 중 </a:t>
            </a:r>
            <a:r>
              <a:rPr lang="en-US" altLang="ko-KR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5</a:t>
            </a: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위</a:t>
            </a: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곡물 중 </a:t>
            </a:r>
            <a:r>
              <a:rPr lang="ko-KR" altLang="en-US" sz="2052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탄닌을</a:t>
            </a: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함유한 유일한 작물 </a:t>
            </a: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현미에 비해 단백질 </a:t>
            </a:r>
            <a:r>
              <a:rPr lang="en-US" altLang="ko-KR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지방 함량이 높고 탄수화물 낮음</a:t>
            </a: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가뭄에 잘 견디는 작물임</a:t>
            </a: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수수 </a:t>
            </a:r>
            <a:r>
              <a:rPr lang="ko-KR" altLang="en-US" sz="2052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부꾸미</a:t>
            </a:r>
            <a:r>
              <a:rPr lang="en-US" altLang="ko-KR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수수떡</a:t>
            </a:r>
            <a:r>
              <a:rPr lang="en-US" altLang="ko-KR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(</a:t>
            </a: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첫돌</a:t>
            </a:r>
            <a:r>
              <a:rPr lang="en-US" altLang="ko-KR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)</a:t>
            </a: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3730681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052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수수 재배의 주요특성</a:t>
              </a:r>
              <a:endParaRPr lang="en-US" altLang="ko-KR" sz="2052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72392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37241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095789" y="1745806"/>
            <a:ext cx="6947665" cy="35373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온도환경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생육 최적온도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30~32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℃ 범위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토양은 배수가 잘되고 비옥한 사양토가 알맞음 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한발에 강하며 고온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다조적인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기상이 알맞고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습해에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 약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생육기간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: 90~140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일 정도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2757265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39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수수 재배환경</a:t>
              </a:r>
              <a:endParaRPr lang="en-US" altLang="ko-KR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38937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37241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098168" y="1745806"/>
            <a:ext cx="6947665" cy="35373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2757265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39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수수 주요품종</a:t>
              </a:r>
              <a:endParaRPr lang="en-US" altLang="ko-KR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5E63310-3B0F-4FF4-80E9-5ED06FA7FD57}"/>
              </a:ext>
            </a:extLst>
          </p:cNvPr>
          <p:cNvGraphicFramePr>
            <a:graphicFrameLocks noGrp="1"/>
          </p:cNvGraphicFramePr>
          <p:nvPr/>
        </p:nvGraphicFramePr>
        <p:xfrm>
          <a:off x="1524001" y="2258910"/>
          <a:ext cx="6096000" cy="25865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173819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06718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992723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329907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13403042"/>
                    </a:ext>
                  </a:extLst>
                </a:gridCol>
              </a:tblGrid>
              <a:tr h="3695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품종명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출수기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 간장 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이삭길이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수량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698247122"/>
                  </a:ext>
                </a:extLst>
              </a:tr>
              <a:tr h="5542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황금수수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7.22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170cm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25cm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240kg/10a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495993856"/>
                  </a:ext>
                </a:extLst>
              </a:tr>
              <a:tr h="5542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대풍수수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7.29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190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27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250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888861049"/>
                  </a:ext>
                </a:extLst>
              </a:tr>
              <a:tr h="5542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기다찰수수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8.10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174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24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264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3694088221"/>
                  </a:ext>
                </a:extLst>
              </a:tr>
              <a:tr h="5542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</a:t>
                      </a:r>
                      <a:r>
                        <a:rPr lang="ko-KR" altLang="en-US" sz="1500" dirty="0" err="1"/>
                        <a:t>중모</a:t>
                      </a:r>
                      <a:r>
                        <a:rPr lang="en-US" altLang="ko-KR" sz="1500" dirty="0"/>
                        <a:t>4001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8.25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88.0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18.4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242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3662229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30512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37241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791581" y="1448780"/>
            <a:ext cx="7524836" cy="438198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파종시기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5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월 말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~ 6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월 중순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(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종자 소요량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1.5~2kg/10a)</a:t>
            </a: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파종방법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주당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3~4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립씩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파종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재식거리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휴간거리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60cm,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파폭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20cm</a:t>
            </a: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솎음작업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싹이 나오면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15cm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간격으로 솎음작업 실시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거름주기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(N-P-K) : 10-7-8/10a-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전량 밑거름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수확시기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: 9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월 중순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~10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월 상순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새 피해 예방을 위해 양파망을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씌워 주기도 함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47" name="모서리가 둥근 직사각형 10">
            <a:extLst>
              <a:ext uri="{FF2B5EF4-FFF2-40B4-BE49-F238E27FC236}">
                <a16:creationId xmlns:a16="http://schemas.microsoft.com/office/drawing/2014/main" id="{B4A6DA1E-1048-43E6-9DBA-A042AE732740}"/>
              </a:ext>
            </a:extLst>
          </p:cNvPr>
          <p:cNvSpPr/>
          <p:nvPr/>
        </p:nvSpPr>
        <p:spPr bwMode="auto">
          <a:xfrm>
            <a:off x="1020211" y="817671"/>
            <a:ext cx="2645816" cy="363954"/>
          </a:xfrm>
          <a:prstGeom prst="roundRect">
            <a:avLst>
              <a:gd name="adj" fmla="val 50000"/>
            </a:avLst>
          </a:prstGeom>
          <a:solidFill>
            <a:srgbClr val="E2C442"/>
          </a:solidFill>
          <a:ln>
            <a:solidFill>
              <a:srgbClr val="EBD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7569" anchor="ctr"/>
          <a:lstStyle/>
          <a:p>
            <a:pPr defTabSz="861993">
              <a:defRPr/>
            </a:pPr>
            <a:r>
              <a:rPr lang="ko-KR" altLang="en-US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수수 재배기술</a:t>
            </a:r>
            <a:endParaRPr lang="en-US" altLang="ko-KR" sz="2395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3188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0"/>
            <a:ext cx="5217130" cy="736366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5. </a:t>
            </a:r>
            <a:r>
              <a:rPr lang="ko-KR" altLang="en-US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메밀 재배 기술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9BA0C44-DE8C-4208-AE24-8421C9C05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42" y="2228119"/>
            <a:ext cx="3140768" cy="24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봉평 메밀밭">
            <a:extLst>
              <a:ext uri="{FF2B5EF4-FFF2-40B4-BE49-F238E27FC236}">
                <a16:creationId xmlns:a16="http://schemas.microsoft.com/office/drawing/2014/main" id="{4984FDAA-FA3A-4EA4-8BA6-0B5E9FD7A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770" y="2258910"/>
            <a:ext cx="3079184" cy="24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4770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0"/>
            <a:ext cx="3439042" cy="736366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 </a:t>
            </a:r>
            <a:r>
              <a:rPr lang="ko-KR" altLang="en-US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메밀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569061" y="2012575"/>
            <a:ext cx="7603339" cy="415573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식물학적 기원은 중국 운남성을 중심으로 한 중앙아시아</a:t>
            </a: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식물학적으로는 </a:t>
            </a:r>
            <a:r>
              <a:rPr lang="ko-KR" altLang="en-US" sz="2052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마디풀과로</a:t>
            </a: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종실의 모양이 과일에 가깝다</a:t>
            </a: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비타민</a:t>
            </a:r>
            <a:r>
              <a:rPr lang="en-US" altLang="ko-KR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단백질 등 영양적 성분은 쌀보다 우수함</a:t>
            </a: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052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메밀에 함유한 루틴은 항산화 물질로 혈액순환에 좋음</a:t>
            </a: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tabLst>
                <a:tab pos="170603" algn="l"/>
              </a:tabLst>
              <a:defRPr/>
            </a:pP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844273" y="1179272"/>
            <a:ext cx="3730681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052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메밀 재배의</a:t>
              </a:r>
              <a:r>
                <a:rPr lang="ko-KR" altLang="en-US" sz="2052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주요특성</a:t>
              </a:r>
              <a:endParaRPr lang="en-US" altLang="ko-KR" sz="2052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68286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37241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 </a:t>
            </a: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098168" y="1921364"/>
            <a:ext cx="6947665" cy="415573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tabLst>
                <a:tab pos="170603" algn="l"/>
              </a:tabLst>
              <a:defRPr/>
            </a:pP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3730681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052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메밀 주요품종 특성</a:t>
              </a:r>
              <a:endParaRPr lang="en-US" altLang="ko-KR" sz="2052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38DB90B-81B0-478E-AF28-02E4F345E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07917"/>
              </p:ext>
            </p:extLst>
          </p:nvPr>
        </p:nvGraphicFramePr>
        <p:xfrm>
          <a:off x="1391815" y="2168860"/>
          <a:ext cx="6564561" cy="30214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9736">
                  <a:extLst>
                    <a:ext uri="{9D8B030D-6E8A-4147-A177-3AD203B41FA5}">
                      <a16:colId xmlns:a16="http://schemas.microsoft.com/office/drawing/2014/main" val="1714824775"/>
                    </a:ext>
                  </a:extLst>
                </a:gridCol>
                <a:gridCol w="1369736">
                  <a:extLst>
                    <a:ext uri="{9D8B030D-6E8A-4147-A177-3AD203B41FA5}">
                      <a16:colId xmlns:a16="http://schemas.microsoft.com/office/drawing/2014/main" val="2571431122"/>
                    </a:ext>
                  </a:extLst>
                </a:gridCol>
                <a:gridCol w="1369736">
                  <a:extLst>
                    <a:ext uri="{9D8B030D-6E8A-4147-A177-3AD203B41FA5}">
                      <a16:colId xmlns:a16="http://schemas.microsoft.com/office/drawing/2014/main" val="2274170422"/>
                    </a:ext>
                  </a:extLst>
                </a:gridCol>
                <a:gridCol w="1369736">
                  <a:extLst>
                    <a:ext uri="{9D8B030D-6E8A-4147-A177-3AD203B41FA5}">
                      <a16:colId xmlns:a16="http://schemas.microsoft.com/office/drawing/2014/main" val="1067469127"/>
                    </a:ext>
                  </a:extLst>
                </a:gridCol>
                <a:gridCol w="1085617">
                  <a:extLst>
                    <a:ext uri="{9D8B030D-6E8A-4147-A177-3AD203B41FA5}">
                      <a16:colId xmlns:a16="http://schemas.microsoft.com/office/drawing/2014/main" val="2523024817"/>
                    </a:ext>
                  </a:extLst>
                </a:gridCol>
              </a:tblGrid>
              <a:tr h="4149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  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품종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재배생태형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 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숙기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경장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수량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3588289087"/>
                  </a:ext>
                </a:extLst>
              </a:tr>
              <a:tr h="868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양절메밀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수원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호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여름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 재배가능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</a:t>
                      </a:r>
                      <a:r>
                        <a:rPr lang="ko-KR" altLang="en-US" sz="1500" dirty="0" err="1"/>
                        <a:t>조숙종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 단간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140kg/10a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491132287"/>
                  </a:ext>
                </a:extLst>
              </a:tr>
              <a:tr h="868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양절</a:t>
                      </a:r>
                      <a:r>
                        <a:rPr lang="en-US" altLang="ko-KR" sz="1500" dirty="0"/>
                        <a:t>2</a:t>
                      </a:r>
                      <a:r>
                        <a:rPr lang="ko-KR" altLang="en-US" sz="1500" dirty="0"/>
                        <a:t>호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수원 </a:t>
                      </a:r>
                      <a:r>
                        <a:rPr lang="en-US" altLang="ko-KR" sz="1500" dirty="0"/>
                        <a:t>15</a:t>
                      </a:r>
                      <a:r>
                        <a:rPr lang="ko-KR" altLang="en-US" sz="1500" dirty="0"/>
                        <a:t>호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여름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재배가능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</a:t>
                      </a:r>
                      <a:r>
                        <a:rPr lang="ko-KR" altLang="en-US" sz="1500" dirty="0" err="1"/>
                        <a:t>조숙종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 단간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151kg/10a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2428128009"/>
                  </a:ext>
                </a:extLst>
              </a:tr>
              <a:tr h="868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대산메밀</a:t>
                      </a:r>
                      <a:endParaRPr lang="en-US" altLang="ko-KR" sz="1500" dirty="0"/>
                    </a:p>
                    <a:p>
                      <a:pPr latinLnBrk="1"/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가을메밀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</a:t>
                      </a:r>
                      <a:r>
                        <a:rPr lang="ko-KR" altLang="en-US" sz="1500" dirty="0" err="1"/>
                        <a:t>중생종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ㅈ중</a:t>
                      </a:r>
                      <a:r>
                        <a:rPr lang="ko-KR" altLang="en-US" sz="1500" dirty="0"/>
                        <a:t> 장간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126kg/10a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2060940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19210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37241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753812" y="1745806"/>
            <a:ext cx="7289642" cy="408495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파종시기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봄메밀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4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월 중하순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가을메밀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7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월중하순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가을 메밀은 봄에 파종하면 결실이 안됨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파종량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6~8kg/10a(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줄뿌림  또는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세조파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)</a:t>
            </a: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거름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주기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(N-P-K) : 10-7-8/10a-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전량 밑거름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잡초방제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: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파종후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일이내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적용제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초제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살포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최근 경관작물로 재배하기도 함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2757265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39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메밀 재배기술</a:t>
              </a:r>
              <a:endParaRPr lang="en-US" altLang="ko-KR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98546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0"/>
            <a:ext cx="5217130" cy="736366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6. </a:t>
            </a:r>
            <a:r>
              <a:rPr lang="ko-KR" altLang="en-US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/>
                <a:ea typeface="나눔바른고딕"/>
              </a:rPr>
              <a:t>율무 재배 기술 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962170" y="2258910"/>
            <a:ext cx="6936332" cy="344868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벼 과의 </a:t>
            </a: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</a:t>
            </a: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년생 초본식물로 초장은 </a:t>
            </a: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1.5~2m</a:t>
            </a:r>
            <a:r>
              <a:rPr lang="ko-KR" altLang="en-US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임</a:t>
            </a: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tabLst>
                <a:tab pos="170603" algn="l"/>
              </a:tabLst>
              <a:defRPr/>
            </a:pPr>
            <a:endParaRPr lang="en-US" altLang="ko-KR" sz="2052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3730681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052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율무 </a:t>
              </a:r>
              <a:r>
                <a:rPr lang="ko-KR" altLang="en-US" sz="2052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재배의 주요특성</a:t>
              </a:r>
              <a:endParaRPr lang="en-US" altLang="ko-KR" sz="2052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026" name="Picture 2" descr="율무[薏苡]">
            <a:extLst>
              <a:ext uri="{FF2B5EF4-FFF2-40B4-BE49-F238E27FC236}">
                <a16:creationId xmlns:a16="http://schemas.microsoft.com/office/drawing/2014/main" id="{C97A0B11-9161-42A2-8B88-2C64B1353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02" y="2832862"/>
            <a:ext cx="2943056" cy="259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3CE8B7-8828-481B-92EE-AEC78596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343" y="2826795"/>
            <a:ext cx="2943056" cy="259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2771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9" descr="달팽이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5085184"/>
            <a:ext cx="2482850" cy="14779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" name="그림 48" descr="나뭇잎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72275" y="0"/>
            <a:ext cx="2371725" cy="16478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" name="그림 60" descr="풀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0" y="5438775"/>
            <a:ext cx="9144000" cy="15716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WordArt 13" descr="밤색 대리석"/>
          <p:cNvSpPr>
            <a:spLocks noChangeArrowheads="1" noChangeShapeType="1"/>
          </p:cNvSpPr>
          <p:nvPr/>
        </p:nvSpPr>
        <p:spPr bwMode="gray">
          <a:xfrm>
            <a:off x="1835696" y="1556792"/>
            <a:ext cx="5544616" cy="122413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defRPr lang="ko-KR"/>
            </a:pPr>
            <a:r>
              <a:rPr lang="en-US" altLang="ko-KR" sz="4400" dirty="0"/>
              <a:t>1</a:t>
            </a:r>
            <a:r>
              <a:rPr lang="ko-KR" altLang="en-US" sz="4400" dirty="0"/>
              <a:t>. 찰옥수수 재배일반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37241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753812" y="1232756"/>
            <a:ext cx="7289642" cy="459800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율무는 식품으로서 효능이 탁월함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–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경기 연천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아미노산이 풍부 피로회복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성인병 예방에 도움이 됨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포만감을 느끼게 해 다이어트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피부미용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,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당뇨에 효과적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부작용으로 임산부 과다 섭취 주의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–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체온이 낮아짐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정력이 감퇴한다는  속설은 낭설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-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근육을 강하게 함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대부분 분말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차 등으로 가공하여 식용으로 함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68530693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37241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098168" y="1742522"/>
            <a:ext cx="6947665" cy="408495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2757265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39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율무 주요품종</a:t>
              </a:r>
              <a:endParaRPr lang="en-US" altLang="ko-KR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068325A-AB9F-4201-B20F-329842172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411255"/>
              </p:ext>
            </p:extLst>
          </p:nvPr>
        </p:nvGraphicFramePr>
        <p:xfrm>
          <a:off x="1331640" y="2320494"/>
          <a:ext cx="6192689" cy="3004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531">
                  <a:extLst>
                    <a:ext uri="{9D8B030D-6E8A-4147-A177-3AD203B41FA5}">
                      <a16:colId xmlns:a16="http://schemas.microsoft.com/office/drawing/2014/main" val="4172564364"/>
                    </a:ext>
                  </a:extLst>
                </a:gridCol>
                <a:gridCol w="2908929">
                  <a:extLst>
                    <a:ext uri="{9D8B030D-6E8A-4147-A177-3AD203B41FA5}">
                      <a16:colId xmlns:a16="http://schemas.microsoft.com/office/drawing/2014/main" val="3624726217"/>
                    </a:ext>
                  </a:extLst>
                </a:gridCol>
                <a:gridCol w="2064229">
                  <a:extLst>
                    <a:ext uri="{9D8B030D-6E8A-4147-A177-3AD203B41FA5}">
                      <a16:colId xmlns:a16="http://schemas.microsoft.com/office/drawing/2014/main" val="2388482733"/>
                    </a:ext>
                  </a:extLst>
                </a:gridCol>
              </a:tblGrid>
              <a:tr h="3695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품종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       간장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성숙기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    조곡수량</a:t>
                      </a: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411711584"/>
                  </a:ext>
                </a:extLst>
              </a:tr>
              <a:tr h="526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율무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호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     200cm/</a:t>
                      </a:r>
                      <a:r>
                        <a:rPr lang="ko-KR" altLang="en-US" sz="1500" dirty="0" err="1"/>
                        <a:t>중생종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  231kg/10a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2550481715"/>
                  </a:ext>
                </a:extLst>
              </a:tr>
              <a:tr h="526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</a:t>
                      </a:r>
                      <a:r>
                        <a:rPr lang="ko-KR" altLang="en-US" sz="1500" dirty="0" err="1"/>
                        <a:t>밀양율무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     173cm/</a:t>
                      </a:r>
                      <a:r>
                        <a:rPr lang="ko-KR" altLang="en-US" sz="1500" dirty="0" err="1"/>
                        <a:t>중생종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  388(</a:t>
                      </a:r>
                      <a:r>
                        <a:rPr lang="ko-KR" altLang="en-US" sz="1500" dirty="0" err="1"/>
                        <a:t>다수성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2424367441"/>
                  </a:ext>
                </a:extLst>
              </a:tr>
              <a:tr h="526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</a:t>
                      </a:r>
                      <a:r>
                        <a:rPr lang="ko-KR" altLang="en-US" sz="1500" dirty="0" err="1"/>
                        <a:t>대청율무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     183cm/</a:t>
                      </a:r>
                      <a:r>
                        <a:rPr lang="ko-KR" altLang="en-US" sz="1500" dirty="0" err="1"/>
                        <a:t>중만생종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  424(</a:t>
                      </a:r>
                      <a:r>
                        <a:rPr lang="ko-KR" altLang="en-US" sz="1500" dirty="0" err="1"/>
                        <a:t>다수성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262245469"/>
                  </a:ext>
                </a:extLst>
              </a:tr>
              <a:tr h="526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</a:t>
                      </a:r>
                      <a:r>
                        <a:rPr lang="ko-KR" altLang="en-US" sz="1500" dirty="0" err="1"/>
                        <a:t>풍성율무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     178cm/</a:t>
                      </a:r>
                      <a:r>
                        <a:rPr lang="ko-KR" altLang="en-US" sz="1500" dirty="0"/>
                        <a:t>만생종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  350(</a:t>
                      </a:r>
                      <a:r>
                        <a:rPr lang="ko-KR" altLang="en-US" sz="1500" dirty="0" err="1"/>
                        <a:t>다수성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696611631"/>
                  </a:ext>
                </a:extLst>
              </a:tr>
              <a:tr h="526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  </a:t>
                      </a:r>
                      <a:r>
                        <a:rPr lang="ko-KR" altLang="en-US" sz="1500" dirty="0" err="1"/>
                        <a:t>상강율무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     205cm/</a:t>
                      </a:r>
                      <a:r>
                        <a:rPr lang="ko-KR" altLang="en-US" sz="1500" dirty="0"/>
                        <a:t>조생종  </a:t>
                      </a: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    273</a:t>
                      </a:r>
                      <a:endParaRPr lang="ko-KR" altLang="en-US" sz="1500" dirty="0"/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3129053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13214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270787" y="372412"/>
            <a:ext cx="5217130" cy="363954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812" defTabSz="861993">
              <a:defRPr/>
            </a:pPr>
            <a:r>
              <a:rPr lang="en-US" altLang="ko-KR" sz="2639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endParaRPr lang="ko-KR" altLang="en-US" sz="2639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095789" y="1745806"/>
            <a:ext cx="6947665" cy="408495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693" tIns="135754" anchor="ctr"/>
          <a:lstStyle/>
          <a:p>
            <a:pPr defTabSz="861993" fontAlgn="base">
              <a:lnSpc>
                <a:spcPct val="150000"/>
              </a:lnSpc>
              <a:spcAft>
                <a:spcPts val="283"/>
              </a:spcAft>
              <a:defRPr/>
            </a:pPr>
            <a:endParaRPr lang="en-US" altLang="ko-KR" sz="1886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886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파종시기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평균기온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15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이상인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4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월 하순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Calibri"/>
              <a:ea typeface="나눔바른고딕"/>
            </a:endParaRP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파종량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3~4kg/10a</a:t>
            </a: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재식거리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: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휴포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60cm,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파폭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30cm(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포기당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3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립 내외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)</a:t>
            </a:r>
          </a:p>
          <a:p>
            <a:pPr marL="83804" indent="-83804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/>
                <a:ea typeface="나눔바른고딕"/>
              </a:rPr>
              <a:t>거름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주기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(N-P-K) : 15-9-5/10a- 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밑거름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60%</a:t>
            </a: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잡초방제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: 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파종후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일이내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적용제</a:t>
            </a:r>
            <a:r>
              <a:rPr lang="ko-KR" altLang="en-US" sz="2263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초제</a:t>
            </a: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살포</a:t>
            </a:r>
            <a:endParaRPr lang="en-US" altLang="ko-KR" sz="226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r>
              <a:rPr lang="ko-KR" altLang="en-US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벼농사처럼 담수재배가 가능</a:t>
            </a:r>
            <a:r>
              <a:rPr lang="en-US" altLang="ko-KR" sz="2263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0603" indent="-170603" defTabSz="861993" fontAlgn="base">
              <a:lnSpc>
                <a:spcPct val="150000"/>
              </a:lnSpc>
              <a:spcAft>
                <a:spcPts val="283"/>
              </a:spcAft>
              <a:buFont typeface="Arial" panose="020B0604020202020204" pitchFamily="34" charset="0"/>
              <a:buChar char="•"/>
              <a:tabLst>
                <a:tab pos="170603" algn="l"/>
              </a:tabLst>
              <a:defRPr/>
            </a:pPr>
            <a:endParaRPr lang="en-US" altLang="ko-KR" sz="1603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77239581-FECF-4123-8647-4355F43A2C80}"/>
              </a:ext>
            </a:extLst>
          </p:cNvPr>
          <p:cNvGrpSpPr>
            <a:grpSpLocks/>
          </p:cNvGrpSpPr>
          <p:nvPr/>
        </p:nvGrpSpPr>
        <p:grpSpPr bwMode="auto">
          <a:xfrm>
            <a:off x="964487" y="1396793"/>
            <a:ext cx="2757265" cy="378639"/>
            <a:chOff x="328958" y="980502"/>
            <a:chExt cx="1737360" cy="437215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3B67AC5B-9E2C-466D-A848-39C792CB5133}"/>
                </a:ext>
              </a:extLst>
            </p:cNvPr>
            <p:cNvSpPr/>
            <p:nvPr/>
          </p:nvSpPr>
          <p:spPr>
            <a:xfrm>
              <a:off x="328958" y="980502"/>
              <a:ext cx="1737360" cy="437215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1993">
                <a:defRPr/>
              </a:pPr>
              <a:endParaRPr lang="ko-KR" altLang="en-US" sz="1886">
                <a:solidFill>
                  <a:prstClr val="white"/>
                </a:solidFill>
                <a:latin typeface="Calibri"/>
                <a:ea typeface="나눔바른고딕"/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B4A6DA1E-1048-43E6-9DBA-A042AE732740}"/>
                </a:ext>
              </a:extLst>
            </p:cNvPr>
            <p:cNvSpPr/>
            <p:nvPr/>
          </p:nvSpPr>
          <p:spPr>
            <a:xfrm>
              <a:off x="364070" y="1014713"/>
              <a:ext cx="1667136" cy="368794"/>
            </a:xfrm>
            <a:prstGeom prst="roundRect">
              <a:avLst>
                <a:gd name="adj" fmla="val 50000"/>
              </a:avLst>
            </a:prstGeom>
            <a:solidFill>
              <a:srgbClr val="E2C442"/>
            </a:solidFill>
            <a:ln>
              <a:solidFill>
                <a:srgbClr val="EBD6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569" anchor="ctr"/>
            <a:lstStyle/>
            <a:p>
              <a:pPr defTabSz="861993">
                <a:defRPr/>
              </a:pPr>
              <a:r>
                <a:rPr lang="ko-KR" altLang="en-US" sz="239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율무 재배기술</a:t>
              </a:r>
              <a:endParaRPr lang="en-US" altLang="ko-KR" sz="239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27925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9457"/>
          <p:cNvSpPr txBox="1"/>
          <p:nvPr/>
        </p:nvSpPr>
        <p:spPr>
          <a:xfrm>
            <a:off x="1052323" y="2240868"/>
            <a:ext cx="7516121" cy="36089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marR="0" lvl="0" indent="0" algn="l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함초롬돋움"/>
                <a:ea typeface="굴림"/>
                <a:sym typeface="함초롬돋움"/>
              </a:rPr>
              <a:t>       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sym typeface="함초롬돋움"/>
            </a:endParaRPr>
          </a:p>
          <a:p>
            <a:pPr marL="0" marR="0" lvl="0" indent="0" algn="l" defTabSz="943937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36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        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함초롬돋움"/>
                <a:ea typeface="굴림"/>
                <a:sym typeface="함초롬돋움"/>
              </a:rPr>
              <a:t>수고하셨습니다</a:t>
            </a:r>
            <a:endParaRPr kumimoji="0" lang="ko-KR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8C8C8C">
                  <a:alpha val="100000"/>
                </a:srgbClr>
              </a:solidFill>
              <a:effectLst/>
              <a:uLnTx/>
              <a:uFillTx/>
              <a:latin typeface="함초롬돋움"/>
              <a:ea typeface="굴림"/>
              <a:sym typeface="함초롬돋움"/>
            </a:endParaRPr>
          </a:p>
        </p:txBody>
      </p:sp>
      <p:sp>
        <p:nvSpPr>
          <p:cNvPr id="19459" name="사각형: 둥근 모서리 19458"/>
          <p:cNvSpPr/>
          <p:nvPr/>
        </p:nvSpPr>
        <p:spPr>
          <a:xfrm rot="21600000">
            <a:off x="1712127" y="764705"/>
            <a:ext cx="1923769" cy="648072"/>
          </a:xfrm>
          <a:prstGeom prst="roundRect">
            <a:avLst>
              <a:gd name="adj" fmla="val 4166"/>
            </a:avLst>
          </a:prstGeom>
          <a:solidFill>
            <a:srgbClr val="86A644">
              <a:alpha val="76000"/>
            </a:srgbClr>
          </a:solidFill>
          <a:ln w="9491" cap="flat" cmpd="sng" algn="ctr">
            <a:solidFill>
              <a:srgbClr val="000000"/>
            </a:solidFill>
            <a:prstDash val="solid"/>
            <a:round/>
          </a:ln>
          <a:effectLst>
            <a:outerShdw dist="101615" dir="2999573" algn="br">
              <a:schemeClr val="accent2"/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999" tIns="46800" rIns="89999" bIns="46800" anchor="t">
            <a:noAutofit/>
          </a:bodyPr>
          <a:lstStyle/>
          <a:p>
            <a:pPr marL="0" marR="0" lvl="0" indent="0" algn="l" defTabSz="9582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Times New Roman"/>
                <a:ea typeface="함초롬돋움"/>
                <a:sym typeface="Wingdings"/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327450231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>
          <a:xfrm>
            <a:off x="9525" y="186750"/>
            <a:ext cx="5534025" cy="386061"/>
          </a:xfrm>
          <a:prstGeom prst="rect">
            <a:avLst/>
          </a:prstGeom>
        </p:spPr>
        <p:txBody>
          <a:bodyPr anchor="ctr"/>
          <a:lstStyle>
            <a:lvl1pPr marL="85725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  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j-cs"/>
              </a:rPr>
              <a:t>찰옥수수 재배 현황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1088373" y="1395834"/>
            <a:ext cx="7196317" cy="375281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anchor="ctr"/>
          <a:lstStyle/>
          <a:p>
            <a:pPr marL="88900" marR="0" lvl="0" indent="-889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잡곡 재배면적 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26,875ha(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옥수수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메밀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수수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조 등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&lt;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통계자료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2021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농림축산식품통계연보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옥수수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: (‘14)15,839 - (‘20) 15,633ha (10a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당 생산량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504kg)</a:t>
            </a:r>
          </a:p>
          <a:p>
            <a:pPr marL="88900" marR="0" lvl="0" indent="-889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간식용과 사료용으로 재배하며 자급률 낮음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간식용은  강원도 홍천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평창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충북 괴산 지역을 중심으로  재배하여 </a:t>
            </a: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  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solidFill>
                    <a:srgbClr val="E7E6E6">
                      <a:lumMod val="9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바른고딕"/>
                <a:cs typeface="+mn-cs"/>
              </a:rPr>
              <a:t>농가소득증대 작물임 </a:t>
            </a:r>
            <a:endParaRPr kumimoji="0" lang="en-US" altLang="ko-KR" sz="1700" b="0" i="0" u="none" strike="noStrike" kern="1200" cap="none" spc="0" normalizeH="0" baseline="0" noProof="0" dirty="0">
              <a:ln>
                <a:solidFill>
                  <a:srgbClr val="E7E6E6">
                    <a:lumMod val="9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바른고딕"/>
              <a:cs typeface="+mn-cs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599BBBC-3AA1-427F-9C7A-AE1A9741D54D}"/>
              </a:ext>
            </a:extLst>
          </p:cNvPr>
          <p:cNvGrpSpPr/>
          <p:nvPr/>
        </p:nvGrpSpPr>
        <p:grpSpPr>
          <a:xfrm>
            <a:off x="850875" y="1327058"/>
            <a:ext cx="6189699" cy="401638"/>
            <a:chOff x="328213" y="-437776"/>
            <a:chExt cx="4319987" cy="401638"/>
          </a:xfrm>
        </p:grpSpPr>
        <p:grpSp>
          <p:nvGrpSpPr>
            <p:cNvPr id="44" name="그룹 40">
              <a:extLst>
                <a:ext uri="{FF2B5EF4-FFF2-40B4-BE49-F238E27FC236}">
                  <a16:creationId xmlns:a16="http://schemas.microsoft.com/office/drawing/2014/main" id="{77239581-FECF-4123-8647-4355F43A2C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150" y="-437776"/>
              <a:ext cx="4234050" cy="401638"/>
              <a:chOff x="328958" y="980502"/>
              <a:chExt cx="1737360" cy="437215"/>
            </a:xfrm>
          </p:grpSpPr>
          <p:sp>
            <p:nvSpPr>
              <p:cNvPr id="46" name="모서리가 둥근 직사각형 9">
                <a:extLst>
                  <a:ext uri="{FF2B5EF4-FFF2-40B4-BE49-F238E27FC236}">
                    <a16:creationId xmlns:a16="http://schemas.microsoft.com/office/drawing/2014/main" id="{3B67AC5B-9E2C-466D-A848-39C792CB5133}"/>
                  </a:ext>
                </a:extLst>
              </p:cNvPr>
              <p:cNvSpPr/>
              <p:nvPr/>
            </p:nvSpPr>
            <p:spPr>
              <a:xfrm>
                <a:off x="328958" y="980502"/>
                <a:ext cx="1737360" cy="437215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나눔바른고딕"/>
                  <a:cs typeface="+mn-cs"/>
                </a:endParaRPr>
              </a:p>
            </p:txBody>
          </p:sp>
          <p:sp>
            <p:nvSpPr>
              <p:cNvPr id="47" name="모서리가 둥근 직사각형 10">
                <a:extLst>
                  <a:ext uri="{FF2B5EF4-FFF2-40B4-BE49-F238E27FC236}">
                    <a16:creationId xmlns:a16="http://schemas.microsoft.com/office/drawing/2014/main" id="{B4A6DA1E-1048-43E6-9DBA-A042AE732740}"/>
                  </a:ext>
                </a:extLst>
              </p:cNvPr>
              <p:cNvSpPr/>
              <p:nvPr/>
            </p:nvSpPr>
            <p:spPr>
              <a:xfrm>
                <a:off x="364070" y="1014713"/>
                <a:ext cx="1667136" cy="368794"/>
              </a:xfrm>
              <a:prstGeom prst="roundRect">
                <a:avLst>
                  <a:gd name="adj" fmla="val 50000"/>
                </a:avLst>
              </a:prstGeom>
              <a:solidFill>
                <a:srgbClr val="E2C442"/>
              </a:solidFill>
              <a:ln>
                <a:solidFill>
                  <a:srgbClr val="EBD6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재배현황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</p:grpSp>
        <p:sp>
          <p:nvSpPr>
            <p:cNvPr id="45" name="AutoShape 24">
              <a:extLst>
                <a:ext uri="{FF2B5EF4-FFF2-40B4-BE49-F238E27FC236}">
                  <a16:creationId xmlns:a16="http://schemas.microsoft.com/office/drawing/2014/main" id="{0B70BA04-BE6E-4C9C-9884-33283C4D2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13" y="-410189"/>
              <a:ext cx="360000" cy="36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32400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Text Box 3"/>
          <p:cNvSpPr txBox="1">
            <a:spLocks noChangeArrowheads="1"/>
          </p:cNvSpPr>
          <p:nvPr/>
        </p:nvSpPr>
        <p:spPr>
          <a:xfrm>
            <a:off x="598488" y="1844675"/>
            <a:ext cx="4837608" cy="313499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○ 남아메리카 안데스 산맥에서 7,000년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    </a:t>
            </a: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</a:rPr>
              <a:t>전부터 재배되어옴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</a:rPr>
              <a:t>  - </a:t>
            </a:r>
            <a:r>
              <a:rPr lang="ko-KR" altLang="en-US" sz="2000" b="1">
                <a:latin typeface="맑은 고딕"/>
                <a:ea typeface="맑은 고딕"/>
              </a:rPr>
              <a:t>우리나라는 16세기 조선시대 중국을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 통해 도입되어 재배한것으로 추정함</a:t>
            </a: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</a:rPr>
              <a:t>              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endParaRPr lang="ko-KR" altLang="en-US" sz="20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b="1">
                <a:latin typeface="맑은 고딕"/>
                <a:ea typeface="맑은 고딕"/>
              </a:rPr>
              <a:t>○ 화본과 작물로 1년생 여름작물임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defRPr lang="ko-KR" altLang="en-US"/>
            </a:pPr>
            <a:r>
              <a:rPr lang="ko-KR" altLang="en-US" sz="2000" b="1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>
          <a:xfrm>
            <a:off x="825996" y="94968"/>
            <a:ext cx="4610100" cy="4127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atinLnBrk="0">
              <a:spcBef>
                <a:spcPct val="50000"/>
              </a:spcBef>
              <a:defRPr lang="ko-KR"/>
            </a:pP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옥수수 주요</a:t>
            </a:r>
            <a:r>
              <a:rPr lang="en-US" altLang="ko-KR" sz="2800">
                <a:solidFill>
                  <a:schemeClr val="bg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HY헤드라인M"/>
                <a:ea typeface="HY헤드라인M"/>
              </a:rPr>
              <a:t>재배기술</a:t>
            </a:r>
            <a:endParaRPr lang="en-US" altLang="ko-KR" sz="28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544" y="620688"/>
            <a:ext cx="5328592" cy="612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800" b="1" dirty="0">
                <a:solidFill>
                  <a:srgbClr val="FFFF00"/>
                </a:solidFill>
                <a:latin typeface="HY헤드라인M"/>
                <a:ea typeface="HY헤드라인M"/>
              </a:rPr>
              <a:t>  </a:t>
            </a:r>
            <a:r>
              <a:rPr lang="ko-KR" altLang="en-US" sz="2800" b="1" dirty="0">
                <a:solidFill>
                  <a:schemeClr val="tx1"/>
                </a:solidFill>
                <a:latin typeface="HY헤드라인M"/>
                <a:ea typeface="HY헤드라인M"/>
              </a:rPr>
              <a:t>옥수수 재배역사</a:t>
            </a:r>
          </a:p>
        </p:txBody>
      </p:sp>
      <p:pic>
        <p:nvPicPr>
          <p:cNvPr id="178185" name="Picture 18" descr="크기변환_DSC0213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28084" y="3609020"/>
            <a:ext cx="3240360" cy="2844416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테마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디자인 사용자 지정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3935</Words>
  <Application>Microsoft Office PowerPoint</Application>
  <PresentationFormat>화면 슬라이드 쇼(4:3)</PresentationFormat>
  <Paragraphs>1074</Paragraphs>
  <Slides>73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73</vt:i4>
      </vt:variant>
    </vt:vector>
  </HeadingPairs>
  <TitlesOfParts>
    <vt:vector size="102" baseType="lpstr">
      <vt:lpstr>HNC_GO_B_HINT_GS</vt:lpstr>
      <vt:lpstr>HY동녘B</vt:lpstr>
      <vt:lpstr>mn-ea</vt:lpstr>
      <vt:lpstr>굴림</vt:lpstr>
      <vt:lpstr>나눔고딕 ExtraBold</vt:lpstr>
      <vt:lpstr>나눔바른고딕</vt:lpstr>
      <vt:lpstr>나눔손글씨 붓</vt:lpstr>
      <vt:lpstr>한양신명조</vt:lpstr>
      <vt:lpstr>한양신명조,한컴돋움</vt:lpstr>
      <vt:lpstr>헤움상상182</vt:lpstr>
      <vt:lpstr>휴먼옛체</vt:lpstr>
      <vt:lpstr>Arial</vt:lpstr>
      <vt:lpstr>Calibri</vt:lpstr>
      <vt:lpstr>HY견고딕</vt:lpstr>
      <vt:lpstr>HY견명조</vt:lpstr>
      <vt:lpstr>HY헤드라인M</vt:lpstr>
      <vt:lpstr>Symbol</vt:lpstr>
      <vt:lpstr>Times New Roman</vt:lpstr>
      <vt:lpstr>Wingdings</vt:lpstr>
      <vt:lpstr>맑은 고딕</vt:lpstr>
      <vt:lpstr>함초롬돋움</vt:lpstr>
      <vt:lpstr>휴먼모음T</vt:lpstr>
      <vt:lpstr>4_Office 테마</vt:lpstr>
      <vt:lpstr>1_6_Office 테마</vt:lpstr>
      <vt:lpstr>테마01</vt:lpstr>
      <vt:lpstr>1_Office 테마</vt:lpstr>
      <vt:lpstr>3_Office 테마</vt:lpstr>
      <vt:lpstr>디자인 사용자 지정</vt:lpstr>
      <vt:lpstr>Office 테마</vt:lpstr>
      <vt:lpstr>                        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농지제도 및  농지은행의 이해</dc:title>
  <dc:creator>102</dc:creator>
  <cp:lastModifiedBy>YOUNGCHUN LIM</cp:lastModifiedBy>
  <cp:revision>350</cp:revision>
  <dcterms:created xsi:type="dcterms:W3CDTF">2018-01-29T02:13:12Z</dcterms:created>
  <dcterms:modified xsi:type="dcterms:W3CDTF">2023-09-13T07:31:59Z</dcterms:modified>
</cp:coreProperties>
</file>